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4" r:id="rId1"/>
  </p:sldMasterIdLst>
  <p:notesMasterIdLst>
    <p:notesMasterId r:id="rId83"/>
  </p:notesMasterIdLst>
  <p:handoutMasterIdLst>
    <p:handoutMasterId r:id="rId84"/>
  </p:handoutMasterIdLst>
  <p:sldIdLst>
    <p:sldId id="256" r:id="rId2"/>
    <p:sldId id="262" r:id="rId3"/>
    <p:sldId id="268" r:id="rId4"/>
    <p:sldId id="273" r:id="rId5"/>
    <p:sldId id="303" r:id="rId6"/>
    <p:sldId id="301" r:id="rId7"/>
    <p:sldId id="295" r:id="rId8"/>
    <p:sldId id="304" r:id="rId9"/>
    <p:sldId id="305" r:id="rId10"/>
    <p:sldId id="306" r:id="rId11"/>
    <p:sldId id="307" r:id="rId12"/>
    <p:sldId id="308" r:id="rId13"/>
    <p:sldId id="310" r:id="rId14"/>
    <p:sldId id="309" r:id="rId15"/>
    <p:sldId id="311" r:id="rId16"/>
    <p:sldId id="317" r:id="rId17"/>
    <p:sldId id="318" r:id="rId18"/>
    <p:sldId id="316" r:id="rId19"/>
    <p:sldId id="315" r:id="rId20"/>
    <p:sldId id="314" r:id="rId21"/>
    <p:sldId id="313" r:id="rId22"/>
    <p:sldId id="312" r:id="rId23"/>
    <p:sldId id="319" r:id="rId24"/>
    <p:sldId id="326" r:id="rId25"/>
    <p:sldId id="320" r:id="rId26"/>
    <p:sldId id="322" r:id="rId27"/>
    <p:sldId id="323" r:id="rId28"/>
    <p:sldId id="321" r:id="rId29"/>
    <p:sldId id="328" r:id="rId30"/>
    <p:sldId id="329" r:id="rId31"/>
    <p:sldId id="348" r:id="rId32"/>
    <p:sldId id="351" r:id="rId33"/>
    <p:sldId id="330" r:id="rId34"/>
    <p:sldId id="332" r:id="rId35"/>
    <p:sldId id="350" r:id="rId36"/>
    <p:sldId id="333" r:id="rId37"/>
    <p:sldId id="334" r:id="rId38"/>
    <p:sldId id="335" r:id="rId39"/>
    <p:sldId id="336" r:id="rId40"/>
    <p:sldId id="337" r:id="rId41"/>
    <p:sldId id="338" r:id="rId42"/>
    <p:sldId id="339" r:id="rId43"/>
    <p:sldId id="340" r:id="rId44"/>
    <p:sldId id="341" r:id="rId45"/>
    <p:sldId id="342" r:id="rId46"/>
    <p:sldId id="343" r:id="rId47"/>
    <p:sldId id="344" r:id="rId48"/>
    <p:sldId id="345" r:id="rId49"/>
    <p:sldId id="346" r:id="rId50"/>
    <p:sldId id="355" r:id="rId51"/>
    <p:sldId id="356" r:id="rId52"/>
    <p:sldId id="347" r:id="rId53"/>
    <p:sldId id="352" r:id="rId54"/>
    <p:sldId id="353" r:id="rId55"/>
    <p:sldId id="354" r:id="rId56"/>
    <p:sldId id="357" r:id="rId57"/>
    <p:sldId id="358" r:id="rId58"/>
    <p:sldId id="359" r:id="rId59"/>
    <p:sldId id="360" r:id="rId60"/>
    <p:sldId id="361" r:id="rId61"/>
    <p:sldId id="362" r:id="rId62"/>
    <p:sldId id="363" r:id="rId63"/>
    <p:sldId id="364" r:id="rId64"/>
    <p:sldId id="365" r:id="rId65"/>
    <p:sldId id="366" r:id="rId66"/>
    <p:sldId id="367" r:id="rId67"/>
    <p:sldId id="368" r:id="rId68"/>
    <p:sldId id="369" r:id="rId69"/>
    <p:sldId id="370" r:id="rId70"/>
    <p:sldId id="371" r:id="rId71"/>
    <p:sldId id="372" r:id="rId72"/>
    <p:sldId id="373" r:id="rId73"/>
    <p:sldId id="374" r:id="rId74"/>
    <p:sldId id="376" r:id="rId75"/>
    <p:sldId id="375" r:id="rId76"/>
    <p:sldId id="377" r:id="rId77"/>
    <p:sldId id="378" r:id="rId78"/>
    <p:sldId id="379" r:id="rId79"/>
    <p:sldId id="380" r:id="rId80"/>
    <p:sldId id="382" r:id="rId81"/>
    <p:sldId id="381" r:id="rId8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F99B"/>
    <a:srgbClr val="3EE2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26" autoAdjust="0"/>
    <p:restoredTop sz="97576" autoAdjust="0"/>
  </p:normalViewPr>
  <p:slideViewPr>
    <p:cSldViewPr>
      <p:cViewPr>
        <p:scale>
          <a:sx n="100" d="100"/>
          <a:sy n="100" d="100"/>
        </p:scale>
        <p:origin x="-3198" y="-18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41" d="100"/>
          <a:sy n="141" d="100"/>
        </p:scale>
        <p:origin x="-133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C269C3-C25E-41E8-815A-55A10694EC72}" type="datetimeFigureOut">
              <a:rPr lang="ko-KR" altLang="en-US" smtClean="0"/>
              <a:t>2017-03-09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70691-BFF7-46A3-A51C-EDFA8C5FB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11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E0290A-1521-4E2C-B981-7952210E2E19}" type="datetimeFigureOut">
              <a:rPr lang="ko-KR" altLang="en-US" smtClean="0"/>
              <a:t>2017-03-09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EE1D8-CF94-4B34-B47A-3155D616A2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628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351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5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208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488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005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  <a:prstGeom prst="rect">
            <a:avLst/>
          </a:prstGeo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3/9/2017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3/9/2017</a:t>
            </a:fld>
            <a:endParaRPr 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11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527176"/>
            <a:ext cx="7123113" cy="35661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6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직사각형 14"/>
          <p:cNvSpPr/>
          <p:nvPr userDrawn="1"/>
        </p:nvSpPr>
        <p:spPr bwMode="white">
          <a:xfrm>
            <a:off x="0" y="1524000"/>
            <a:ext cx="9144000" cy="1008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0" y="1600200"/>
            <a:ext cx="1295400" cy="8640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1371600" y="1600200"/>
            <a:ext cx="7772400" cy="8640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864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buNone/>
              <a:defRPr sz="40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9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395536" y="1340768"/>
            <a:ext cx="4104456" cy="504056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572000" y="1340768"/>
            <a:ext cx="4392488" cy="504056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3/9/2017</a:t>
            </a:fld>
            <a:endParaRPr 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395536" y="2060848"/>
            <a:ext cx="4248472" cy="432048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728592" y="2079848"/>
            <a:ext cx="4248000" cy="430148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3/9/2017</a:t>
            </a:fld>
            <a:endParaRPr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 rtlCol="0"/>
          <a:lstStyle/>
          <a:p>
            <a:endParaRPr kumimoji="0"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395536" y="1340768"/>
            <a:ext cx="4248472" cy="640080"/>
          </a:xfrm>
          <a:prstGeom prst="rect">
            <a:avLst/>
          </a:prstGeo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716016" y="1348760"/>
            <a:ext cx="4248000" cy="640080"/>
          </a:xfrm>
          <a:prstGeom prst="rect">
            <a:avLst/>
          </a:prstGeo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7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3/9/2017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3/9/2017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endParaRPr kumimoji="0"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297488" y="6376243"/>
            <a:ext cx="26670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3/9/2017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96000" y="6376049"/>
            <a:ext cx="5634683" cy="365125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395536" y="1052736"/>
            <a:ext cx="1800200" cy="5256584"/>
          </a:xfrm>
          <a:prstGeom prst="rect">
            <a:avLst/>
          </a:prstGeo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267744" y="1052736"/>
            <a:ext cx="6696744" cy="5256584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prstGeom prst="rect">
            <a:avLst/>
          </a:prstGeo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69368" y="836712"/>
            <a:ext cx="6523112" cy="360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3/9/2017</a:t>
            </a:fld>
            <a:endParaRPr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800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95536" y="1033686"/>
            <a:ext cx="8569306" cy="5419650"/>
          </a:xfrm>
          <a:prstGeom prst="rect">
            <a:avLst/>
          </a:prstGeo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3/9/2017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  <a:prstGeom prst="rect">
            <a:avLst/>
          </a:prstGeo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  <a:prstGeom prst="rect">
            <a:avLst/>
          </a:prstGeo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3/9/2017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  <a:prstGeom prst="rect">
            <a:avLst/>
          </a:prstGeom>
        </p:spPr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3/9/2017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8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9" name="텍스트 개체 틀 12"/>
          <p:cNvSpPr>
            <a:spLocks noGrp="1"/>
          </p:cNvSpPr>
          <p:nvPr>
            <p:ph idx="1"/>
          </p:nvPr>
        </p:nvSpPr>
        <p:spPr>
          <a:xfrm>
            <a:off x="395536" y="1033686"/>
            <a:ext cx="8569306" cy="541965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3/9/2017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652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3/9/2017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>
          <a:xfrm>
            <a:off x="395288" y="1033611"/>
            <a:ext cx="8569325" cy="5400675"/>
          </a:xfrm>
          <a:prstGeom prst="rect">
            <a:avLst/>
          </a:prstGeom>
        </p:spPr>
        <p:txBody>
          <a:bodyPr/>
          <a:lstStyle>
            <a:lvl2pPr marL="541338" indent="-273050">
              <a:defRPr/>
            </a:lvl2pPr>
            <a:lvl3pPr marL="808038" indent="-228600">
              <a:tabLst/>
              <a:defRPr/>
            </a:lvl3pPr>
            <a:lvl4pPr marL="1074738" indent="-228600">
              <a:tabLst/>
              <a:defRPr/>
            </a:lvl4pPr>
            <a:lvl5pPr marL="1341438" indent="-176213">
              <a:tabLst>
                <a:tab pos="1341438" algn="l"/>
              </a:tabLst>
              <a:defRPr sz="16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207750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3/9/2017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107504" y="1024161"/>
            <a:ext cx="4608512" cy="5256584"/>
          </a:xfrm>
          <a:prstGeom prst="rect">
            <a:avLst/>
          </a:prstGeom>
        </p:spPr>
        <p:txBody>
          <a:bodyPr/>
          <a:lstStyle>
            <a:lvl1pPr>
              <a:defRPr sz="2700"/>
            </a:lvl1pPr>
            <a:lvl2pPr marL="544513" indent="-277813">
              <a:defRPr sz="2400"/>
            </a:lvl2pPr>
            <a:lvl3pPr marL="809625" indent="-266700">
              <a:defRPr sz="2100"/>
            </a:lvl3pPr>
            <a:lvl4pPr marL="1076325" indent="-266700">
              <a:tabLst/>
              <a:defRPr sz="1800"/>
            </a:lvl4pPr>
            <a:lvl5pPr marL="1343025" indent="-228600">
              <a:defRPr sz="16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9308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3/9/2017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107504" y="1024161"/>
            <a:ext cx="5040560" cy="5256584"/>
          </a:xfrm>
          <a:prstGeom prst="rect">
            <a:avLst/>
          </a:prstGeom>
        </p:spPr>
        <p:txBody>
          <a:bodyPr/>
          <a:lstStyle>
            <a:lvl1pPr>
              <a:defRPr sz="2700"/>
            </a:lvl1pPr>
            <a:lvl2pPr marL="544513" indent="-277813">
              <a:defRPr sz="2400"/>
            </a:lvl2pPr>
            <a:lvl3pPr marL="809625" indent="-266700">
              <a:defRPr sz="2100"/>
            </a:lvl3pPr>
            <a:lvl4pPr marL="1076325" indent="-266700">
              <a:tabLst/>
              <a:defRPr sz="1800"/>
            </a:lvl4pPr>
            <a:lvl5pPr marL="1343025" indent="-228600">
              <a:defRPr sz="16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4840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3/9/2017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395536" y="1052736"/>
            <a:ext cx="5256584" cy="52565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8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14696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3/9/2017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6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155120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>
          <a:xfrm>
            <a:off x="395288" y="1026691"/>
            <a:ext cx="8640762" cy="5426645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spcAft>
                <a:spcPts val="1200"/>
              </a:spcAft>
              <a:defRPr sz="1800"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3/9/2017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4206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640000" cy="720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1" name="날짜 개체 틀 13"/>
          <p:cNvSpPr>
            <a:spLocks noGrp="1"/>
          </p:cNvSpPr>
          <p:nvPr>
            <p:ph type="dt" sz="half" idx="2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3A271A1-F6D6-438B-A432-4747EE7ECD40}" type="datetimeFigureOut">
              <a:rPr lang="en-US" smtClean="0"/>
              <a:pPr/>
              <a:t>3/9/2017</a:t>
            </a:fld>
            <a:endParaRPr lang="en-US" dirty="0"/>
          </a:p>
        </p:txBody>
      </p:sp>
      <p:sp>
        <p:nvSpPr>
          <p:cNvPr id="12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0" y="755180"/>
            <a:ext cx="396000" cy="2160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411038" y="755180"/>
            <a:ext cx="8640000" cy="2160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7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739304"/>
            <a:ext cx="395536" cy="216000"/>
          </a:xfrm>
          <a:prstGeom prst="rect">
            <a:avLst/>
          </a:prstGeom>
        </p:spPr>
        <p:txBody>
          <a:bodyPr vert="horz" lIns="0" rIns="0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18" name="텍스트 개체 틀 12"/>
          <p:cNvSpPr>
            <a:spLocks noGrp="1"/>
          </p:cNvSpPr>
          <p:nvPr>
            <p:ph type="body" idx="1"/>
          </p:nvPr>
        </p:nvSpPr>
        <p:spPr>
          <a:xfrm>
            <a:off x="395536" y="1008286"/>
            <a:ext cx="8640000" cy="541965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37" r:id="rId3"/>
    <p:sldLayoutId id="2147483936" r:id="rId4"/>
    <p:sldLayoutId id="2147483939" r:id="rId5"/>
    <p:sldLayoutId id="2147483942" r:id="rId6"/>
    <p:sldLayoutId id="2147483940" r:id="rId7"/>
    <p:sldLayoutId id="2147483938" r:id="rId8"/>
    <p:sldLayoutId id="2147483941" r:id="rId9"/>
    <p:sldLayoutId id="2147483927" r:id="rId10"/>
    <p:sldLayoutId id="2147483928" r:id="rId11"/>
    <p:sldLayoutId id="2147483929" r:id="rId12"/>
    <p:sldLayoutId id="2147483930" r:id="rId13"/>
    <p:sldLayoutId id="2147483931" r:id="rId14"/>
    <p:sldLayoutId id="2147483932" r:id="rId15"/>
    <p:sldLayoutId id="2147483933" r:id="rId16"/>
    <p:sldLayoutId id="2147483934" r:id="rId17"/>
    <p:sldLayoutId id="2147483935" r:id="rId18"/>
  </p:sldLayoutIdLst>
  <p:timing>
    <p:tnLst>
      <p:par>
        <p:cTn id="1" dur="indefinite" restart="never" nodeType="tmRoot"/>
      </p:par>
    </p:tnLst>
  </p:timing>
  <p:txStyles>
    <p:titleStyle>
      <a:lvl1pPr algn="l" rtl="0" eaLnBrk="1" latinLnBrk="1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mtClean="0"/>
              <a:t>CHAPTER 12</a:t>
            </a:r>
            <a:br>
              <a:rPr lang="en-US" altLang="ko-KR" smtClean="0"/>
            </a:br>
            <a:r>
              <a:rPr lang="ko-KR" altLang="en-US" smtClean="0"/>
              <a:t>영상 처리 응용 사례 </a:t>
            </a:r>
            <a:r>
              <a:rPr lang="en-US" altLang="ko-KR" smtClean="0"/>
              <a:t>II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mtClean="0"/>
              <a:t>PART 03 </a:t>
            </a:r>
            <a:r>
              <a:rPr lang="ko-KR" altLang="en-US" smtClean="0"/>
              <a:t>영상처리 응용 사례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779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헤더 파일 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3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메인 소스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12.1.2 </a:t>
            </a:r>
            <a:r>
              <a:rPr lang="ko-KR" altLang="en-US" dirty="0"/>
              <a:t>모든 동전 객체 검출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1484784"/>
            <a:ext cx="7200800" cy="2439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1259632" y="1788579"/>
            <a:ext cx="5346446" cy="1064357"/>
            <a:chOff x="1259632" y="1788579"/>
            <a:chExt cx="5346446" cy="1064357"/>
          </a:xfrm>
        </p:grpSpPr>
        <p:sp>
          <p:nvSpPr>
            <p:cNvPr id="6" name="모서리가 둥근 사각형 설명선 5"/>
            <p:cNvSpPr/>
            <p:nvPr/>
          </p:nvSpPr>
          <p:spPr>
            <a:xfrm>
              <a:off x="5148064" y="1788579"/>
              <a:ext cx="1458014" cy="344277"/>
            </a:xfrm>
            <a:prstGeom prst="wedgeRoundRectCallout">
              <a:avLst>
                <a:gd name="adj1" fmla="val -114893"/>
                <a:gd name="adj2" fmla="val 141224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smtClean="0">
                  <a:solidFill>
                    <a:schemeClr val="accent4">
                      <a:lumMod val="50000"/>
                    </a:schemeClr>
                  </a:solidFill>
                </a:rPr>
                <a:t>헤더 파일에 포함시킴</a:t>
              </a:r>
              <a:endParaRPr lang="ko-KR" altLang="en-US" sz="15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259632" y="1960717"/>
              <a:ext cx="2952328" cy="892219"/>
            </a:xfrm>
            <a:prstGeom prst="rect">
              <a:avLst/>
            </a:prstGeom>
            <a:noFill/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270"/>
          <a:stretch/>
        </p:blipFill>
        <p:spPr bwMode="auto">
          <a:xfrm>
            <a:off x="827985" y="4509120"/>
            <a:ext cx="7200000" cy="2675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모서리가 둥근 사각형 설명선 15"/>
          <p:cNvSpPr/>
          <p:nvPr/>
        </p:nvSpPr>
        <p:spPr>
          <a:xfrm>
            <a:off x="3995936" y="4994511"/>
            <a:ext cx="1204970" cy="378705"/>
          </a:xfrm>
          <a:prstGeom prst="wedgeRoundRectCallout">
            <a:avLst>
              <a:gd name="adj1" fmla="val -104956"/>
              <a:gd name="adj2" fmla="val -1497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헤더 파일 포함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37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12.1.2 </a:t>
            </a:r>
            <a:r>
              <a:rPr lang="ko-KR" altLang="en-US" dirty="0"/>
              <a:t>모든 동전 객체 검출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78"/>
          <a:stretch/>
        </p:blipFill>
        <p:spPr bwMode="auto">
          <a:xfrm>
            <a:off x="899592" y="1124744"/>
            <a:ext cx="7200000" cy="5411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4211960" y="1322103"/>
            <a:ext cx="1095427" cy="378705"/>
          </a:xfrm>
          <a:prstGeom prst="wedgeRoundRectCallout">
            <a:avLst>
              <a:gd name="adj1" fmla="val -54057"/>
              <a:gd name="adj2" fmla="val 13429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동전 파일 폴더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4749751" y="2780928"/>
            <a:ext cx="823011" cy="378705"/>
          </a:xfrm>
          <a:prstGeom prst="wedgeRoundRectCallout">
            <a:avLst>
              <a:gd name="adj1" fmla="val -185998"/>
              <a:gd name="adj2" fmla="val 11417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동전 객체들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297466" y="3662869"/>
            <a:ext cx="1312344" cy="514188"/>
          </a:xfrm>
          <a:prstGeom prst="wedgeRoundRectCallout">
            <a:avLst>
              <a:gd name="adj1" fmla="val -115662"/>
              <a:gd name="adj2" fmla="val 6278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동전 객체의 각도에 반지름 저장되어 있음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932040" y="4941168"/>
            <a:ext cx="1193040" cy="514188"/>
          </a:xfrm>
          <a:prstGeom prst="wedgeRoundRectCallout">
            <a:avLst>
              <a:gd name="adj1" fmla="val -64130"/>
              <a:gd name="adj2" fmla="val -12431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동전객체에 검출 반지름으로 원 표시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47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12.1.2 </a:t>
            </a:r>
            <a:r>
              <a:rPr lang="ko-KR" altLang="en-US" dirty="0"/>
              <a:t>모든 동전 객체 검출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44" y="1712261"/>
            <a:ext cx="4068000" cy="3341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681379"/>
            <a:ext cx="4068000" cy="3341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67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개별 동전영상  가져오기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cv::</a:t>
            </a:r>
            <a:r>
              <a:rPr lang="en-US" altLang="ko-KR" dirty="0" err="1" smtClean="0"/>
              <a:t>getRectSubPix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입력영상에서 지정된 좌표를 중심으로 크기만큼 영상 가져옴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중심점 기준으로 특정 크기의 영역을 가져오기 편리함</a:t>
            </a:r>
            <a:endParaRPr lang="en-US" altLang="ko-KR" dirty="0"/>
          </a:p>
          <a:p>
            <a:pPr lvl="1"/>
            <a:r>
              <a:rPr lang="ko-KR" altLang="en-US" dirty="0"/>
              <a:t>개별 </a:t>
            </a:r>
            <a:r>
              <a:rPr lang="ko-KR" altLang="en-US" dirty="0" smtClean="0"/>
              <a:t>동전영상</a:t>
            </a:r>
            <a:endParaRPr lang="en-US" altLang="ko-KR" dirty="0" smtClean="0"/>
          </a:p>
          <a:p>
            <a:pPr lvl="2"/>
            <a:r>
              <a:rPr lang="ko-KR" altLang="en-US" dirty="0"/>
              <a:t>주위에 다른 </a:t>
            </a:r>
            <a:r>
              <a:rPr lang="ko-KR" altLang="en-US" dirty="0" smtClean="0"/>
              <a:t>동전 포함 </a:t>
            </a:r>
            <a:r>
              <a:rPr lang="en-US" altLang="ko-KR" dirty="0"/>
              <a:t> </a:t>
            </a:r>
            <a:r>
              <a:rPr lang="ko-KR" altLang="en-US" dirty="0" smtClean="0"/>
              <a:t>및 주위 잡음 존재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원형 </a:t>
            </a:r>
            <a:r>
              <a:rPr lang="ko-KR" altLang="en-US" dirty="0" err="1" smtClean="0"/>
              <a:t>마스크을</a:t>
            </a:r>
            <a:r>
              <a:rPr lang="ko-KR" altLang="en-US" dirty="0" smtClean="0"/>
              <a:t> 통한 논리곱</a:t>
            </a:r>
            <a:r>
              <a:rPr lang="en-US" altLang="ko-KR" dirty="0" smtClean="0"/>
              <a:t>(cv::</a:t>
            </a:r>
            <a:r>
              <a:rPr lang="en-US" altLang="ko-KR" dirty="0" err="1" smtClean="0"/>
              <a:t>bitwise_and</a:t>
            </a:r>
            <a:r>
              <a:rPr lang="en-US" altLang="ko-KR" dirty="0" smtClean="0"/>
              <a:t>())</a:t>
            </a:r>
            <a:r>
              <a:rPr lang="ko-KR" altLang="en-US" dirty="0" smtClean="0"/>
              <a:t> 연산으로 주위 배경 제거 가능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12.1.3 </a:t>
            </a:r>
            <a:r>
              <a:rPr lang="ko-KR" altLang="en-US" dirty="0"/>
              <a:t>개별 동전 영상 생성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451945"/>
            <a:ext cx="1609725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315" y="4429819"/>
            <a:ext cx="1609725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439344"/>
            <a:ext cx="16573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07904" y="6300028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원형 마스크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00530" y="6318845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개별 동전 영상</a:t>
            </a:r>
            <a:endParaRPr lang="ko-KR" altLang="en-US" dirty="0"/>
          </a:p>
        </p:txBody>
      </p:sp>
      <p:sp>
        <p:nvSpPr>
          <p:cNvPr id="5" name="순서도: 가산 접합 4"/>
          <p:cNvSpPr/>
          <p:nvPr/>
        </p:nvSpPr>
        <p:spPr>
          <a:xfrm>
            <a:off x="2699792" y="5157192"/>
            <a:ext cx="288032" cy="288032"/>
          </a:xfrm>
          <a:prstGeom prst="flowChartSummingJunc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593189" y="5484951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논리곱</a:t>
            </a:r>
            <a:endParaRPr lang="ko-KR" altLang="en-US" dirty="0"/>
          </a:p>
        </p:txBody>
      </p:sp>
      <p:sp>
        <p:nvSpPr>
          <p:cNvPr id="6" name="오른쪽 화살표 5"/>
          <p:cNvSpPr/>
          <p:nvPr/>
        </p:nvSpPr>
        <p:spPr>
          <a:xfrm>
            <a:off x="5364088" y="5157192"/>
            <a:ext cx="288032" cy="32775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18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2"/>
            <a:r>
              <a:rPr lang="ko-KR" altLang="en-US" dirty="0" smtClean="0"/>
              <a:t>개별 동전 영상 생성 함수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12.1.3 </a:t>
            </a:r>
            <a:r>
              <a:rPr lang="ko-KR" altLang="en-US" dirty="0"/>
              <a:t>개별 동전 영상 생성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32085" y="1484784"/>
            <a:ext cx="7532265" cy="5321175"/>
            <a:chOff x="496119" y="2500313"/>
            <a:chExt cx="8143875" cy="5992167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875" y="2500313"/>
              <a:ext cx="8096250" cy="1857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119" y="4149080"/>
              <a:ext cx="8143875" cy="4343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모서리가 둥근 사각형 설명선 10"/>
          <p:cNvSpPr/>
          <p:nvPr/>
        </p:nvSpPr>
        <p:spPr>
          <a:xfrm>
            <a:off x="107504" y="3645024"/>
            <a:ext cx="1193040" cy="514188"/>
          </a:xfrm>
          <a:prstGeom prst="wedgeRoundRectCallout">
            <a:avLst>
              <a:gd name="adj1" fmla="val 69787"/>
              <a:gd name="adj2" fmla="val 11279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동전 반지름으로 원형 마스크 생성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-108520" y="5229200"/>
            <a:ext cx="1443578" cy="514188"/>
          </a:xfrm>
          <a:prstGeom prst="wedgeRoundRectCallout">
            <a:avLst>
              <a:gd name="adj1" fmla="val 72320"/>
              <a:gd name="adj2" fmla="val -9652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지정 좌표 중심으로 해당 크기 영역을 가져옴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036864" y="4888210"/>
            <a:ext cx="647430" cy="2285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2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동전영상</a:t>
            </a:r>
            <a:endParaRPr lang="ko-KR" altLang="en-US" sz="2800" b="1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4666136" y="5589240"/>
            <a:ext cx="985984" cy="514188"/>
          </a:xfrm>
          <a:prstGeom prst="wedgeRoundRectCallout">
            <a:avLst>
              <a:gd name="adj1" fmla="val -129657"/>
              <a:gd name="adj2" fmla="val -10579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논리 곱 연산으로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마스킹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처리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34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동전 인식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일반적으로 동전 객체의 크기 이용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동전객체 검출과정에서 해당 동전이 완벽하게 검출되지 않을 수 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크기 비슷한 금액  오인식 </a:t>
            </a:r>
            <a:r>
              <a:rPr lang="ko-KR" altLang="en-US" dirty="0"/>
              <a:t>가능성 높음</a:t>
            </a:r>
            <a:endParaRPr lang="en-US" altLang="ko-KR" dirty="0"/>
          </a:p>
          <a:p>
            <a:pPr lvl="3"/>
            <a:r>
              <a:rPr lang="en-US" altLang="ko-KR" dirty="0" smtClean="0"/>
              <a:t>10</a:t>
            </a:r>
            <a:r>
              <a:rPr lang="ko-KR" altLang="en-US" dirty="0" smtClean="0"/>
              <a:t>원과 </a:t>
            </a:r>
            <a:r>
              <a:rPr lang="en-US" altLang="ko-KR" dirty="0" smtClean="0"/>
              <a:t>50</a:t>
            </a:r>
            <a:r>
              <a:rPr lang="ko-KR" altLang="en-US" dirty="0" smtClean="0"/>
              <a:t>원  </a:t>
            </a:r>
            <a:r>
              <a:rPr lang="en-US" altLang="ko-KR" dirty="0" smtClean="0"/>
              <a:t>/ 10</a:t>
            </a:r>
            <a:r>
              <a:rPr lang="ko-KR" altLang="en-US" dirty="0" smtClean="0"/>
              <a:t>원과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원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1"/>
            <a:r>
              <a:rPr lang="en-US" altLang="ko-KR" dirty="0"/>
              <a:t>10</a:t>
            </a:r>
            <a:r>
              <a:rPr lang="ko-KR" altLang="en-US" dirty="0" smtClean="0"/>
              <a:t>원과 다른 동전 색상 차이 확실함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색상을 동전 분류에 활용</a:t>
            </a:r>
            <a:endParaRPr lang="en-US" altLang="ko-KR" dirty="0" smtClean="0"/>
          </a:p>
          <a:p>
            <a:pPr lvl="2"/>
            <a:r>
              <a:rPr lang="ko-KR" altLang="en-US" dirty="0"/>
              <a:t>색상 </a:t>
            </a:r>
            <a:r>
              <a:rPr lang="ko-KR" altLang="en-US" dirty="0" smtClean="0"/>
              <a:t>히스토그램 이용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12.1.4 </a:t>
            </a:r>
            <a:r>
              <a:rPr lang="ko-KR" altLang="en-US" dirty="0" smtClean="0"/>
              <a:t>색상 히스토그램 계산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168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히스토그램 계산 함수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12.1.4 </a:t>
            </a:r>
            <a:r>
              <a:rPr lang="ko-KR" altLang="en-US" dirty="0"/>
              <a:t>색상 히스토그램 계산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65145"/>
            <a:ext cx="7488832" cy="484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6407681" y="2996952"/>
            <a:ext cx="2700823" cy="305385"/>
          </a:xfrm>
          <a:prstGeom prst="wedgeRoundRectCallout">
            <a:avLst>
              <a:gd name="adj1" fmla="val -34263"/>
              <a:gd name="adj2" fmla="val 15958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단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마지막 인수를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1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로 해서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1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차원 히스토그램 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-108520" y="2780928"/>
            <a:ext cx="2029168" cy="595107"/>
          </a:xfrm>
          <a:prstGeom prst="wedgeRoundRectCallout">
            <a:avLst>
              <a:gd name="adj1" fmla="val 53993"/>
              <a:gd name="adj2" fmla="val 11505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11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장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2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절에서 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</a:rPr>
              <a:t>2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</a:rPr>
              <a:t>차원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히스토그램 계산에 사용한 함수 그대로 사용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89707" y="4653136"/>
            <a:ext cx="1385949" cy="305385"/>
          </a:xfrm>
          <a:prstGeom prst="wedgeRoundRectCallout">
            <a:avLst>
              <a:gd name="adj1" fmla="val 82163"/>
              <a:gd name="adj2" fmla="val -12425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빨간색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빈도값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제거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436096" y="2289101"/>
            <a:ext cx="1259954" cy="491827"/>
          </a:xfrm>
          <a:prstGeom prst="wedgeRoundRectCallout">
            <a:avLst>
              <a:gd name="adj1" fmla="val -112167"/>
              <a:gd name="adj2" fmla="val 18844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색상 성분 얻기 위해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HSV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컬러 변환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85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색상 히스토그램 그래프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12.1.4 </a:t>
            </a:r>
            <a:r>
              <a:rPr lang="ko-KR" altLang="en-US" dirty="0"/>
              <a:t>색상 히스토그램 계산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95423"/>
            <a:ext cx="8372475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1463130" y="3915703"/>
            <a:ext cx="1391220" cy="305385"/>
            <a:chOff x="1457859" y="4005064"/>
            <a:chExt cx="1391220" cy="305385"/>
          </a:xfrm>
        </p:grpSpPr>
        <p:sp>
          <p:nvSpPr>
            <p:cNvPr id="7" name="모서리가 둥근 사각형 설명선 6"/>
            <p:cNvSpPr/>
            <p:nvPr/>
          </p:nvSpPr>
          <p:spPr>
            <a:xfrm>
              <a:off x="1463130" y="4005064"/>
              <a:ext cx="1385949" cy="305385"/>
            </a:xfrm>
            <a:prstGeom prst="wedgeRoundRectCallout">
              <a:avLst>
                <a:gd name="adj1" fmla="val -87589"/>
                <a:gd name="adj2" fmla="val -339462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</a:rPr>
                <a:t>빨간색 </a:t>
              </a:r>
              <a:r>
                <a:rPr lang="ko-KR" altLang="en-US" sz="1500" dirty="0" err="1" smtClean="0">
                  <a:solidFill>
                    <a:schemeClr val="accent4">
                      <a:lumMod val="50000"/>
                    </a:schemeClr>
                  </a:solidFill>
                </a:rPr>
                <a:t>빈도값</a:t>
              </a:r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</a:rPr>
                <a:t> 제거</a:t>
              </a:r>
              <a:endParaRPr lang="ko-KR" altLang="en-US" sz="15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8" name="모서리가 둥근 사각형 설명선 7"/>
            <p:cNvSpPr/>
            <p:nvPr/>
          </p:nvSpPr>
          <p:spPr>
            <a:xfrm>
              <a:off x="1457859" y="4005064"/>
              <a:ext cx="1385949" cy="305385"/>
            </a:xfrm>
            <a:prstGeom prst="wedgeRoundRectCallout">
              <a:avLst>
                <a:gd name="adj1" fmla="val 96595"/>
                <a:gd name="adj2" fmla="val -323867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</a:rPr>
                <a:t>빨간색 </a:t>
              </a:r>
              <a:r>
                <a:rPr lang="ko-KR" altLang="en-US" sz="1500" dirty="0" err="1" smtClean="0">
                  <a:solidFill>
                    <a:schemeClr val="accent4">
                      <a:lumMod val="50000"/>
                    </a:schemeClr>
                  </a:solidFill>
                </a:rPr>
                <a:t>빈도값</a:t>
              </a:r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</a:rPr>
                <a:t> 제거</a:t>
              </a:r>
              <a:endParaRPr lang="ko-KR" altLang="en-US" sz="15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4653138"/>
            <a:ext cx="2484000" cy="1719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653138"/>
            <a:ext cx="2484000" cy="1719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56" y="4653138"/>
            <a:ext cx="2484000" cy="1719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741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헤더 파일 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메인 소스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12.1.4 </a:t>
            </a:r>
            <a:r>
              <a:rPr lang="ko-KR" altLang="en-US" dirty="0"/>
              <a:t>색상 히스토그램 </a:t>
            </a:r>
            <a:r>
              <a:rPr lang="ko-KR" altLang="en-US" dirty="0" smtClean="0"/>
              <a:t>계산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중간 완성 프로그램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14361"/>
            <a:ext cx="6840000" cy="2274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368" y="4438651"/>
            <a:ext cx="6840000" cy="2024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5418242" y="1700808"/>
            <a:ext cx="1458014" cy="504057"/>
            <a:chOff x="5418242" y="1700808"/>
            <a:chExt cx="1458014" cy="504057"/>
          </a:xfrm>
        </p:grpSpPr>
        <p:sp>
          <p:nvSpPr>
            <p:cNvPr id="7" name="모서리가 둥근 사각형 설명선 6"/>
            <p:cNvSpPr/>
            <p:nvPr/>
          </p:nvSpPr>
          <p:spPr>
            <a:xfrm>
              <a:off x="5418242" y="1700808"/>
              <a:ext cx="1458014" cy="504057"/>
            </a:xfrm>
            <a:prstGeom prst="wedgeRoundRectCallout">
              <a:avLst>
                <a:gd name="adj1" fmla="val -88964"/>
                <a:gd name="adj2" fmla="val 94346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>
                  <a:solidFill>
                    <a:schemeClr val="accent4">
                      <a:lumMod val="50000"/>
                    </a:schemeClr>
                  </a:solidFill>
                </a:rPr>
                <a:t>6</a:t>
              </a:r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</a:rPr>
                <a:t>장 예제에 사용한 색상 히스토그램 그래프</a:t>
              </a:r>
              <a:endParaRPr lang="ko-KR" altLang="en-US" sz="15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8" name="모서리가 둥근 사각형 설명선 7"/>
            <p:cNvSpPr/>
            <p:nvPr/>
          </p:nvSpPr>
          <p:spPr>
            <a:xfrm>
              <a:off x="5418242" y="1700808"/>
              <a:ext cx="1458014" cy="504057"/>
            </a:xfrm>
            <a:prstGeom prst="wedgeRoundRectCallout">
              <a:avLst>
                <a:gd name="adj1" fmla="val -139920"/>
                <a:gd name="adj2" fmla="val -2027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>
                  <a:solidFill>
                    <a:schemeClr val="accent4">
                      <a:lumMod val="50000"/>
                    </a:schemeClr>
                  </a:solidFill>
                </a:rPr>
                <a:t>6</a:t>
              </a:r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</a:rPr>
                <a:t>장 예제에 사용한 색상 히스토그램 그래프</a:t>
              </a:r>
              <a:endParaRPr lang="ko-KR" altLang="en-US" sz="15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10" name="모서리가 둥근 사각형 설명선 9"/>
          <p:cNvSpPr/>
          <p:nvPr/>
        </p:nvSpPr>
        <p:spPr>
          <a:xfrm>
            <a:off x="4167308" y="4941168"/>
            <a:ext cx="1204970" cy="378705"/>
          </a:xfrm>
          <a:prstGeom prst="wedgeRoundRectCallout">
            <a:avLst>
              <a:gd name="adj1" fmla="val -113651"/>
              <a:gd name="adj2" fmla="val 3532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헤더 파일 포함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20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12.1.4 </a:t>
            </a:r>
            <a:r>
              <a:rPr lang="ko-KR" altLang="en-US" dirty="0"/>
              <a:t>색상 히스토그램 계산 </a:t>
            </a:r>
            <a:r>
              <a:rPr lang="en-US" altLang="ko-KR" dirty="0"/>
              <a:t>– </a:t>
            </a:r>
            <a:r>
              <a:rPr lang="ko-KR" altLang="en-US" dirty="0"/>
              <a:t>중간 완성 프로그램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620688"/>
            <a:ext cx="6840000" cy="6265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78181" y="4653136"/>
            <a:ext cx="1325467" cy="378705"/>
          </a:xfrm>
          <a:prstGeom prst="wedgeRoundRectCallout">
            <a:avLst>
              <a:gd name="adj1" fmla="val 97876"/>
              <a:gd name="adj2" fmla="val 9065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색상 히스토그램 그래프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475656" y="3429000"/>
            <a:ext cx="6264696" cy="6480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24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12.1 </a:t>
            </a:r>
            <a:r>
              <a:rPr lang="ko-KR" altLang="en-US" dirty="0"/>
              <a:t>동전 인식 프로그램</a:t>
            </a:r>
          </a:p>
          <a:p>
            <a:r>
              <a:rPr lang="en-US" altLang="ko-KR" dirty="0"/>
              <a:t>12.2 SVM</a:t>
            </a:r>
            <a:r>
              <a:rPr lang="ko-KR" altLang="en-US" dirty="0"/>
              <a:t>을 이용한 차량 번호 검출 프로그램</a:t>
            </a:r>
          </a:p>
          <a:p>
            <a:r>
              <a:rPr lang="en-US" altLang="ko-KR" dirty="0"/>
              <a:t>12.3 k-NN</a:t>
            </a:r>
            <a:r>
              <a:rPr lang="ko-KR" altLang="en-US" dirty="0"/>
              <a:t>을 이용한 차량 번호 인식</a:t>
            </a: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43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609" y="1700808"/>
            <a:ext cx="6406158" cy="5145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12.1.4 </a:t>
            </a:r>
            <a:r>
              <a:rPr lang="ko-KR" altLang="en-US" dirty="0"/>
              <a:t>색상 히스토그램 계산 </a:t>
            </a:r>
            <a:r>
              <a:rPr lang="en-US" altLang="ko-KR" dirty="0"/>
              <a:t>– </a:t>
            </a:r>
            <a:r>
              <a:rPr lang="ko-KR" altLang="en-US" dirty="0"/>
              <a:t>중간 완성 프로그램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908720"/>
            <a:ext cx="5638428" cy="82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96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동전 </a:t>
            </a:r>
            <a:r>
              <a:rPr lang="ko-KR" altLang="en-US" dirty="0"/>
              <a:t>인식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색상 히스토그램 이용하여 </a:t>
            </a:r>
            <a:r>
              <a:rPr lang="ko-KR" altLang="en-US" dirty="0"/>
              <a:t>동전을 두 그룹으로 </a:t>
            </a:r>
            <a:r>
              <a:rPr lang="ko-KR" altLang="en-US" dirty="0" smtClean="0"/>
              <a:t>분류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10</a:t>
            </a:r>
            <a:r>
              <a:rPr lang="ko-KR" altLang="en-US" dirty="0" smtClean="0"/>
              <a:t>원 동전  </a:t>
            </a:r>
            <a:r>
              <a:rPr lang="en-US" altLang="ko-KR" dirty="0" smtClean="0"/>
              <a:t>vs.</a:t>
            </a:r>
            <a:r>
              <a:rPr lang="ko-KR" altLang="en-US" dirty="0" smtClean="0"/>
              <a:t>  </a:t>
            </a:r>
            <a:r>
              <a:rPr lang="en-US" altLang="ko-KR" dirty="0" smtClean="0"/>
              <a:t>50</a:t>
            </a:r>
            <a:r>
              <a:rPr lang="ko-KR" altLang="en-US" dirty="0" smtClean="0"/>
              <a:t>원</a:t>
            </a:r>
            <a:r>
              <a:rPr lang="en-US" altLang="ko-KR" dirty="0" smtClean="0"/>
              <a:t>, 100</a:t>
            </a:r>
            <a:r>
              <a:rPr lang="ko-KR" altLang="en-US" dirty="0" smtClean="0"/>
              <a:t>원 </a:t>
            </a:r>
            <a:r>
              <a:rPr lang="en-US" altLang="ko-KR" dirty="0" smtClean="0"/>
              <a:t>500</a:t>
            </a:r>
            <a:r>
              <a:rPr lang="ko-KR" altLang="en-US" dirty="0" smtClean="0"/>
              <a:t>원 동전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/>
              <a:t>색상 </a:t>
            </a:r>
            <a:r>
              <a:rPr lang="ko-KR" altLang="en-US" dirty="0" smtClean="0"/>
              <a:t>히스토그램으로도 쉽게 분리 힘든 동전 가능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12.1.5 </a:t>
            </a:r>
            <a:r>
              <a:rPr lang="ko-KR" altLang="en-US" dirty="0"/>
              <a:t>동전 그룹 분류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79" y="3429000"/>
            <a:ext cx="6827093" cy="3099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484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히스토그램 가중치 </a:t>
            </a:r>
            <a:r>
              <a:rPr lang="ko-KR" altLang="en-US" dirty="0" smtClean="0"/>
              <a:t>도입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/>
              <a:t>다음 </a:t>
            </a:r>
            <a:r>
              <a:rPr lang="ko-KR" altLang="en-US" dirty="0" smtClean="0"/>
              <a:t>수식 적용하여 그룹 분리 </a:t>
            </a:r>
            <a:endParaRPr lang="en-US" altLang="ko-KR" dirty="0" smtClean="0"/>
          </a:p>
          <a:p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가중치 그래프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검출된 동전들의 색상 히스토그램을 그룹별로 평균한 값으로 구성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12.1.5 </a:t>
            </a:r>
            <a:r>
              <a:rPr lang="ko-KR" altLang="en-US" smtClean="0"/>
              <a:t>동전 그룹 분류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391" y="3861048"/>
            <a:ext cx="6257701" cy="2802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628800"/>
            <a:ext cx="497205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192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2"/>
            <a:r>
              <a:rPr lang="ko-KR" altLang="en-US" dirty="0" smtClean="0"/>
              <a:t>그룹</a:t>
            </a:r>
            <a:r>
              <a:rPr lang="en-US" altLang="ko-KR" dirty="0" smtClean="0"/>
              <a:t> </a:t>
            </a:r>
            <a:r>
              <a:rPr lang="ko-KR" altLang="en-US" dirty="0" smtClean="0"/>
              <a:t>분류 함수 </a:t>
            </a:r>
            <a:r>
              <a:rPr lang="en-US" altLang="ko-KR" dirty="0" smtClean="0"/>
              <a:t>grouping() </a:t>
            </a:r>
            <a:r>
              <a:rPr lang="ko-KR" altLang="en-US" dirty="0" smtClean="0"/>
              <a:t>구현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12.1.5 </a:t>
            </a:r>
            <a:r>
              <a:rPr lang="ko-KR" altLang="en-US" dirty="0"/>
              <a:t>동전 </a:t>
            </a:r>
            <a:r>
              <a:rPr lang="ko-KR" altLang="en-US" dirty="0" smtClean="0"/>
              <a:t>그룹 </a:t>
            </a:r>
            <a:r>
              <a:rPr lang="ko-KR" altLang="en-US" dirty="0"/>
              <a:t>분류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01" y="1556792"/>
            <a:ext cx="7345799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7035539" y="2924944"/>
            <a:ext cx="1236287" cy="344277"/>
          </a:xfrm>
          <a:prstGeom prst="wedgeRoundRectCallout">
            <a:avLst>
              <a:gd name="adj1" fmla="val -103564"/>
              <a:gd name="adj2" fmla="val -7433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가중치 행렬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원소값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4928914" y="3717032"/>
            <a:ext cx="1810050" cy="344277"/>
          </a:xfrm>
          <a:prstGeom prst="wedgeRoundRectCallout">
            <a:avLst>
              <a:gd name="adj1" fmla="val -93675"/>
              <a:gd name="adj2" fmla="val 13593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행렬의 원소간 곱으로 수식 완성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4499992" y="5733255"/>
            <a:ext cx="2134679" cy="504057"/>
          </a:xfrm>
          <a:prstGeom prst="wedgeRoundRectCallout">
            <a:avLst>
              <a:gd name="adj1" fmla="val -38631"/>
              <a:gd name="adj2" fmla="val -16049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cv::sum()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함수가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Scalar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형으로 반환하기  때문에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0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번 채널의 합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56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동전 객체 반지름으로 동전 인식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분류된 그룹에 따라 다른 반지름 적용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12.1.6 </a:t>
            </a:r>
            <a:r>
              <a:rPr lang="ko-KR" altLang="en-US" dirty="0"/>
              <a:t>개별 동전 종류 결정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276872"/>
            <a:ext cx="7600950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5121868" y="1999640"/>
            <a:ext cx="2256523" cy="554463"/>
          </a:xfrm>
          <a:prstGeom prst="wedgeRoundRectCallout">
            <a:avLst>
              <a:gd name="adj1" fmla="val -80078"/>
              <a:gd name="adj2" fmla="val 18918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조명 등의 영향으로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100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원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, 500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원 동전도 그룹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0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으로 분류될 수 있음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86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2"/>
            <a:r>
              <a:rPr lang="ko-KR" altLang="en-US" dirty="0" smtClean="0"/>
              <a:t>동전 분류 수행 함수 </a:t>
            </a:r>
            <a:r>
              <a:rPr lang="en-US" altLang="ko-KR" dirty="0" err="1" smtClean="0"/>
              <a:t>classify_coins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12.1.6 </a:t>
            </a:r>
            <a:r>
              <a:rPr lang="ko-KR" altLang="en-US" dirty="0"/>
              <a:t>개별 동전 종류 결정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42" y="1439419"/>
            <a:ext cx="6984000" cy="5532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3616257" y="3099228"/>
            <a:ext cx="1603815" cy="344277"/>
          </a:xfrm>
          <a:prstGeom prst="wedgeRoundRectCallout">
            <a:avLst>
              <a:gd name="adj1" fmla="val -69165"/>
              <a:gd name="adj2" fmla="val 9277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그룹마다 반지름 조건 다름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5085382" y="5204253"/>
            <a:ext cx="2582962" cy="312979"/>
          </a:xfrm>
          <a:prstGeom prst="wedgeRoundRectCallout">
            <a:avLst>
              <a:gd name="adj1" fmla="val -67456"/>
              <a:gd name="adj2" fmla="val 202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그룹과 동전 반지름에 따라서 동전번호 저장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41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2"/>
            <a:r>
              <a:rPr lang="ko-KR" altLang="en-US" dirty="0" smtClean="0"/>
              <a:t>동전 계산 함수 </a:t>
            </a:r>
            <a:r>
              <a:rPr lang="en-US" altLang="ko-KR" dirty="0" err="1" smtClean="0"/>
              <a:t>calc_coins</a:t>
            </a:r>
            <a:r>
              <a:rPr lang="en-US" altLang="ko-KR" dirty="0" smtClean="0"/>
              <a:t>()</a:t>
            </a:r>
          </a:p>
          <a:p>
            <a:pPr lvl="3"/>
            <a:r>
              <a:rPr lang="ko-KR" altLang="en-US" dirty="0" smtClean="0"/>
              <a:t>각 동전 객체들의 동전 번호로 동전 금액 계산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각 분류 동전 개수 확인 가능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12.1.7 </a:t>
            </a:r>
            <a:r>
              <a:rPr lang="ko-KR" altLang="en-US" dirty="0"/>
              <a:t>모든 동전 금액 계산 및 출력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20888"/>
            <a:ext cx="8124825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4038621" y="5328692"/>
            <a:ext cx="1325467" cy="344277"/>
          </a:xfrm>
          <a:prstGeom prst="wedgeRoundRectCallout">
            <a:avLst>
              <a:gd name="adj1" fmla="val -55624"/>
              <a:gd name="adj2" fmla="val -14903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분류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동전별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개수 표시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4669569" y="2711457"/>
            <a:ext cx="2134679" cy="312979"/>
          </a:xfrm>
          <a:prstGeom prst="wedgeRoundRectCallout">
            <a:avLst>
              <a:gd name="adj1" fmla="val -64247"/>
              <a:gd name="adj2" fmla="val 12486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동전 번호에 따른 금액 배열로 저장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13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2"/>
            <a:r>
              <a:rPr lang="ko-KR" altLang="en-US" dirty="0" smtClean="0"/>
              <a:t>동전 객체 표시 함수 </a:t>
            </a:r>
            <a:r>
              <a:rPr lang="en-US" altLang="ko-KR" dirty="0" err="1" smtClean="0"/>
              <a:t>draw_circle</a:t>
            </a:r>
            <a:r>
              <a:rPr lang="en-US" altLang="ko-KR" dirty="0" smtClean="0"/>
              <a:t>() </a:t>
            </a:r>
            <a:r>
              <a:rPr lang="ko-KR" altLang="en-US" dirty="0" smtClean="0"/>
              <a:t>구현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12.1.7 </a:t>
            </a:r>
            <a:r>
              <a:rPr lang="ko-KR" altLang="en-US" dirty="0"/>
              <a:t>모든 동전 금액 계산 및 출력</a:t>
            </a: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8" y="1628800"/>
            <a:ext cx="8277225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사각형 설명선 6"/>
          <p:cNvSpPr/>
          <p:nvPr/>
        </p:nvSpPr>
        <p:spPr>
          <a:xfrm>
            <a:off x="4768385" y="3717032"/>
            <a:ext cx="1603815" cy="344277"/>
          </a:xfrm>
          <a:prstGeom prst="wedgeRoundRectCallout">
            <a:avLst>
              <a:gd name="adj1" fmla="val -90117"/>
              <a:gd name="adj2" fmla="val 11933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각도에 동전 반지름 저장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800293" y="5013176"/>
            <a:ext cx="995843" cy="344277"/>
          </a:xfrm>
          <a:prstGeom prst="wedgeRoundRectCallout">
            <a:avLst>
              <a:gd name="adj1" fmla="val -84178"/>
              <a:gd name="adj2" fmla="val -7156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동전 그룹 색상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93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12.1.8 </a:t>
            </a:r>
            <a:r>
              <a:rPr lang="ko-KR" altLang="en-US" dirty="0"/>
              <a:t>최종 동전 계산 프로그램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55"/>
          <a:stretch/>
        </p:blipFill>
        <p:spPr bwMode="auto">
          <a:xfrm>
            <a:off x="1044368" y="836712"/>
            <a:ext cx="7200000" cy="5470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4067944" y="2158703"/>
            <a:ext cx="1603815" cy="982265"/>
          </a:xfrm>
          <a:prstGeom prst="wedgeRoundRectCallout">
            <a:avLst>
              <a:gd name="adj1" fmla="val -97827"/>
              <a:gd name="adj2" fmla="val -4264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2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동전 분류 및 계산 함수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0" lvl="2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  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</a:rPr>
              <a:t>grouping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()</a:t>
            </a:r>
          </a:p>
          <a:p>
            <a:pPr marL="0" lvl="2"/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</a:rPr>
              <a:t>calc_coins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</a:rPr>
              <a:t>()</a:t>
            </a:r>
          </a:p>
          <a:p>
            <a:pPr marL="0" lvl="2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  </a:t>
            </a:r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</a:rPr>
              <a:t>classify_coins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()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4716016" y="460336"/>
            <a:ext cx="1705150" cy="892968"/>
          </a:xfrm>
          <a:prstGeom prst="wedgeRoundRectCallout">
            <a:avLst>
              <a:gd name="adj1" fmla="val -139154"/>
              <a:gd name="adj2" fmla="val 11560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동전 영상 가져오기 및 그리기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    </a:t>
            </a:r>
          </a:p>
          <a:p>
            <a:pPr marL="0" lvl="2"/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</a:rPr>
              <a:t>make_coinImg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()</a:t>
            </a:r>
          </a:p>
          <a:p>
            <a:pPr marL="0" lvl="2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  </a:t>
            </a:r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</a:rPr>
              <a:t>draw_circle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()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35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12.1.8 </a:t>
            </a:r>
            <a:r>
              <a:rPr lang="ko-KR" altLang="en-US" dirty="0"/>
              <a:t>최종 동전 계산 프로그램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827584" y="1412776"/>
            <a:ext cx="7206674" cy="3826771"/>
            <a:chOff x="604886" y="1602940"/>
            <a:chExt cx="7206674" cy="3826771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691"/>
            <a:stretch/>
          </p:blipFill>
          <p:spPr bwMode="auto">
            <a:xfrm>
              <a:off x="611560" y="1602940"/>
              <a:ext cx="7200000" cy="568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0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886" y="2126182"/>
              <a:ext cx="7200000" cy="3303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모서리가 둥근 사각형 설명선 8"/>
          <p:cNvSpPr/>
          <p:nvPr/>
        </p:nvSpPr>
        <p:spPr>
          <a:xfrm>
            <a:off x="5220072" y="3933056"/>
            <a:ext cx="1458014" cy="378705"/>
          </a:xfrm>
          <a:prstGeom prst="wedgeRoundRectCallout">
            <a:avLst>
              <a:gd name="adj1" fmla="val -58867"/>
              <a:gd name="adj2" fmla="val -9861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영상에 합계 금액 출력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194106" y="4725143"/>
            <a:ext cx="1458014" cy="504057"/>
          </a:xfrm>
          <a:prstGeom prst="wedgeRoundRectCallout">
            <a:avLst>
              <a:gd name="adj1" fmla="val -65044"/>
              <a:gd name="adj2" fmla="val -17345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2"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동전 객체 원 그리기 및 반지름 크기 표시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31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12.1.1 </a:t>
            </a:r>
            <a:r>
              <a:rPr lang="ko-KR" altLang="en-US" dirty="0" smtClean="0"/>
              <a:t>동전 영상 </a:t>
            </a:r>
            <a:r>
              <a:rPr lang="ko-KR" altLang="en-US" dirty="0" err="1" smtClean="0"/>
              <a:t>캡쳐</a:t>
            </a:r>
            <a:r>
              <a:rPr lang="ko-KR" altLang="en-US" dirty="0" smtClean="0"/>
              <a:t> 및 전처리</a:t>
            </a:r>
            <a:endParaRPr lang="en-US" altLang="ko-KR" dirty="0" smtClean="0"/>
          </a:p>
          <a:p>
            <a:r>
              <a:rPr lang="en-US" altLang="ko-KR" dirty="0" smtClean="0"/>
              <a:t>12.1.2 </a:t>
            </a:r>
            <a:r>
              <a:rPr lang="ko-KR" altLang="en-US" dirty="0" smtClean="0"/>
              <a:t>모든 동전 객체 검출</a:t>
            </a:r>
            <a:endParaRPr lang="en-US" altLang="ko-KR" dirty="0" smtClean="0"/>
          </a:p>
          <a:p>
            <a:r>
              <a:rPr lang="en-US" altLang="ko-KR" dirty="0" smtClean="0"/>
              <a:t>12.1.3 </a:t>
            </a:r>
            <a:r>
              <a:rPr lang="ko-KR" altLang="en-US" dirty="0" smtClean="0"/>
              <a:t>개별 동전 영상 생성</a:t>
            </a:r>
            <a:endParaRPr lang="en-US" altLang="ko-KR" dirty="0" smtClean="0"/>
          </a:p>
          <a:p>
            <a:r>
              <a:rPr lang="en-US" altLang="ko-KR" dirty="0" smtClean="0"/>
              <a:t>12.1.4 </a:t>
            </a:r>
            <a:r>
              <a:rPr lang="ko-KR" altLang="en-US" dirty="0" smtClean="0"/>
              <a:t>색상 히스토그램 계산</a:t>
            </a:r>
            <a:endParaRPr lang="en-US" altLang="ko-KR" dirty="0" smtClean="0"/>
          </a:p>
          <a:p>
            <a:r>
              <a:rPr lang="en-US" altLang="ko-KR" dirty="0" smtClean="0"/>
              <a:t>12.1.5 </a:t>
            </a:r>
            <a:r>
              <a:rPr lang="ko-KR" altLang="en-US" dirty="0" smtClean="0"/>
              <a:t>동전 그룹 분류 </a:t>
            </a:r>
            <a:endParaRPr lang="en-US" altLang="ko-KR" dirty="0" smtClean="0"/>
          </a:p>
          <a:p>
            <a:r>
              <a:rPr lang="en-US" altLang="ko-KR" dirty="0" smtClean="0"/>
              <a:t>12.1.6 </a:t>
            </a:r>
            <a:r>
              <a:rPr lang="ko-KR" altLang="en-US" dirty="0" smtClean="0"/>
              <a:t>개별 동전 종류 결정 </a:t>
            </a:r>
            <a:endParaRPr lang="en-US" altLang="ko-KR" dirty="0" smtClean="0"/>
          </a:p>
          <a:p>
            <a:r>
              <a:rPr lang="en-US" altLang="ko-KR" dirty="0" smtClean="0"/>
              <a:t>12.1.7 </a:t>
            </a:r>
            <a:r>
              <a:rPr lang="ko-KR" altLang="en-US" dirty="0" smtClean="0"/>
              <a:t>모든 동전 금액 계산 및 출력 </a:t>
            </a:r>
            <a:endParaRPr lang="en-US" altLang="ko-KR" dirty="0" smtClean="0"/>
          </a:p>
          <a:p>
            <a:r>
              <a:rPr lang="en-US" altLang="ko-KR" dirty="0" smtClean="0"/>
              <a:t>12.1.8 </a:t>
            </a:r>
            <a:r>
              <a:rPr lang="ko-KR" altLang="en-US" dirty="0" smtClean="0"/>
              <a:t>최종 동전 계산 프로그램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12.1 </a:t>
            </a:r>
            <a:r>
              <a:rPr lang="ko-KR" altLang="en-US" smtClean="0"/>
              <a:t>동전 인식 프로그램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726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12.1.8 </a:t>
            </a:r>
            <a:r>
              <a:rPr lang="ko-KR" altLang="en-US" dirty="0"/>
              <a:t>최종 동전 계산 프로그램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836712"/>
            <a:ext cx="5472608" cy="1393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296630"/>
            <a:ext cx="5814046" cy="4516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857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12.2.1 SVM</a:t>
            </a:r>
            <a:r>
              <a:rPr lang="ko-KR" altLang="en-US" dirty="0"/>
              <a:t>의 </a:t>
            </a:r>
            <a:r>
              <a:rPr lang="ko-KR" altLang="en-US" dirty="0" smtClean="0"/>
              <a:t>개념</a:t>
            </a:r>
            <a:endParaRPr lang="en-US" altLang="ko-KR" dirty="0"/>
          </a:p>
          <a:p>
            <a:r>
              <a:rPr lang="en-US" altLang="ko-KR" dirty="0"/>
              <a:t>12.2.2 </a:t>
            </a:r>
            <a:r>
              <a:rPr lang="ko-KR" altLang="en-US" dirty="0"/>
              <a:t>번호판 검출 프로그램 전체 처리 과정 </a:t>
            </a:r>
            <a:endParaRPr lang="en-US" altLang="ko-KR" dirty="0"/>
          </a:p>
          <a:p>
            <a:r>
              <a:rPr lang="en-US" altLang="ko-KR" dirty="0"/>
              <a:t>12.2.3 </a:t>
            </a:r>
            <a:r>
              <a:rPr lang="ko-KR" altLang="en-US" dirty="0"/>
              <a:t>번호판 영상 학습 </a:t>
            </a:r>
            <a:endParaRPr lang="en-US" altLang="ko-KR" dirty="0"/>
          </a:p>
          <a:p>
            <a:r>
              <a:rPr lang="en-US" altLang="ko-KR" dirty="0"/>
              <a:t>12.2.4 </a:t>
            </a:r>
            <a:r>
              <a:rPr lang="ko-KR" altLang="en-US" dirty="0"/>
              <a:t>번호판 후보영역 검색 </a:t>
            </a:r>
            <a:endParaRPr lang="en-US" altLang="ko-KR" dirty="0"/>
          </a:p>
          <a:p>
            <a:r>
              <a:rPr lang="en-US" altLang="ko-KR" dirty="0"/>
              <a:t>12.2.5 </a:t>
            </a:r>
            <a:r>
              <a:rPr lang="ko-KR" altLang="en-US" dirty="0"/>
              <a:t>번호판 후보영역 영상 생성 </a:t>
            </a:r>
            <a:endParaRPr lang="en-US" altLang="ko-KR" dirty="0"/>
          </a:p>
          <a:p>
            <a:r>
              <a:rPr lang="en-US" altLang="ko-KR" dirty="0"/>
              <a:t>12.2.6 </a:t>
            </a:r>
            <a:r>
              <a:rPr lang="ko-KR" altLang="en-US" dirty="0"/>
              <a:t>후보 영상의 번호판 반별 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12.2 SVM</a:t>
            </a:r>
            <a:r>
              <a:rPr lang="ko-KR" altLang="en-US" dirty="0"/>
              <a:t>을 이용한 차량 번호 검출 프로그램</a:t>
            </a:r>
          </a:p>
        </p:txBody>
      </p:sp>
    </p:spTree>
    <p:extLst>
      <p:ext uri="{BB962C8B-B14F-4D97-AF65-F5344CB8AC3E}">
        <p14:creationId xmlns:p14="http://schemas.microsoft.com/office/powerpoint/2010/main" val="137959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12.2 SVM</a:t>
            </a:r>
            <a:r>
              <a:rPr lang="ko-KR" altLang="en-US" dirty="0"/>
              <a:t>을 이용한 차량 번호 검출 프로그램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차량 번호 인식</a:t>
            </a:r>
            <a:r>
              <a:rPr lang="en-US" altLang="ko-KR" dirty="0"/>
              <a:t>(LPR: License Plate Recognition) </a:t>
            </a:r>
            <a:r>
              <a:rPr lang="ko-KR" altLang="en-US" dirty="0" smtClean="0"/>
              <a:t>시스템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아파트 주차장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공영 주차장</a:t>
            </a:r>
            <a:r>
              <a:rPr lang="en-US" altLang="ko-KR" dirty="0"/>
              <a:t>, </a:t>
            </a:r>
            <a:r>
              <a:rPr lang="ko-KR" altLang="en-US" dirty="0"/>
              <a:t>빌딩 등에서 </a:t>
            </a:r>
            <a:r>
              <a:rPr lang="ko-KR" altLang="en-US" dirty="0" smtClean="0"/>
              <a:t>진입차량의 번호판 자동 인식 및 식별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차량과 주차관리를 </a:t>
            </a:r>
            <a:r>
              <a:rPr lang="ko-KR" altLang="en-US" dirty="0"/>
              <a:t>제어하는 </a:t>
            </a:r>
            <a:r>
              <a:rPr lang="ko-KR" altLang="en-US" dirty="0" smtClean="0"/>
              <a:t>시스템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/>
              <a:t>차량 번호 인식 </a:t>
            </a:r>
            <a:r>
              <a:rPr lang="ko-KR" altLang="en-US" dirty="0" smtClean="0"/>
              <a:t>프로그램 두 단계 과정</a:t>
            </a:r>
            <a:endParaRPr lang="en-US" altLang="ko-KR" dirty="0" smtClean="0"/>
          </a:p>
          <a:p>
            <a:pPr lvl="1"/>
            <a:r>
              <a:rPr lang="ko-KR" altLang="en-US" dirty="0"/>
              <a:t>입력 영상에서 번호판 </a:t>
            </a:r>
            <a:r>
              <a:rPr lang="ko-KR" altLang="en-US" dirty="0" smtClean="0"/>
              <a:t>영역 검출 단계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검출된 번호판 </a:t>
            </a:r>
            <a:r>
              <a:rPr lang="ko-KR" altLang="en-US" dirty="0"/>
              <a:t>영역에서 숫자나 </a:t>
            </a:r>
            <a:r>
              <a:rPr lang="ko-KR" altLang="en-US" dirty="0" smtClean="0"/>
              <a:t>문자 </a:t>
            </a:r>
            <a:r>
              <a:rPr lang="ko-KR" altLang="en-US" dirty="0"/>
              <a:t>인식하는 </a:t>
            </a:r>
            <a:r>
              <a:rPr lang="ko-KR" altLang="en-US" dirty="0" smtClean="0"/>
              <a:t>단계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본 응용 예제 </a:t>
            </a:r>
            <a:r>
              <a:rPr lang="en-US" altLang="ko-KR" dirty="0" smtClean="0"/>
              <a:t>- </a:t>
            </a:r>
            <a:r>
              <a:rPr lang="ko-KR" altLang="en-US" dirty="0"/>
              <a:t>자동차 번호판 영역 검출 </a:t>
            </a:r>
            <a:endParaRPr lang="en-US" altLang="ko-KR" dirty="0" smtClean="0"/>
          </a:p>
          <a:p>
            <a:pPr lvl="1"/>
            <a:r>
              <a:rPr lang="ko-KR" altLang="en-US" dirty="0"/>
              <a:t>기계 </a:t>
            </a:r>
            <a:r>
              <a:rPr lang="ko-KR" altLang="en-US" dirty="0" smtClean="0"/>
              <a:t>학습</a:t>
            </a:r>
            <a:r>
              <a:rPr lang="en-US" altLang="ko-KR" dirty="0" smtClean="0"/>
              <a:t> </a:t>
            </a:r>
            <a:r>
              <a:rPr lang="ko-KR" altLang="en-US" dirty="0"/>
              <a:t>알고리즘 중의 하나인 </a:t>
            </a:r>
            <a:r>
              <a:rPr lang="en-US" altLang="ko-KR" dirty="0"/>
              <a:t>SVM(Support </a:t>
            </a:r>
            <a:r>
              <a:rPr lang="en-US" altLang="ko-KR" dirty="0" err="1" smtClean="0"/>
              <a:t>VectorMachine</a:t>
            </a:r>
            <a:r>
              <a:rPr lang="en-US" altLang="ko-KR" dirty="0" smtClean="0"/>
              <a:t>)</a:t>
            </a:r>
            <a:r>
              <a:rPr lang="ko-KR" altLang="en-US" dirty="0" smtClean="0"/>
              <a:t> 이용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4474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선형 </a:t>
            </a:r>
            <a:r>
              <a:rPr lang="ko-KR" altLang="en-US" dirty="0" err="1" smtClean="0"/>
              <a:t>판별법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각 그룹 내에서 데이터 간 거리 측정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/>
              <a:t>중심점</a:t>
            </a:r>
            <a:r>
              <a:rPr lang="en-US" altLang="ko-KR" dirty="0" smtClean="0"/>
              <a:t> </a:t>
            </a:r>
            <a:r>
              <a:rPr lang="ko-KR" altLang="en-US" dirty="0" smtClean="0"/>
              <a:t>계산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두 중심점의 중간에 최적 분리 경계면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/>
              <a:t>이 경계를 기준으로 새로운 데이터 분류 수행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SVM</a:t>
            </a:r>
          </a:p>
          <a:p>
            <a:pPr lvl="2"/>
            <a:r>
              <a:rPr lang="ko-KR" altLang="en-US" dirty="0" smtClean="0"/>
              <a:t>데이터들 분리하는 분리 경계면 중에서 분류 데이터들과의 거리가 가장 먼 분리 경계면 찾음</a:t>
            </a:r>
            <a:endParaRPr lang="en-US" altLang="ko-KR" dirty="0" smtClean="0"/>
          </a:p>
          <a:p>
            <a:pPr lvl="2"/>
            <a:r>
              <a:rPr lang="ko-KR" altLang="en-US" dirty="0"/>
              <a:t>분리 경계와 </a:t>
            </a:r>
            <a:r>
              <a:rPr lang="ko-KR" altLang="en-US" dirty="0" smtClean="0"/>
              <a:t>실제 데이터들 </a:t>
            </a:r>
            <a:r>
              <a:rPr lang="ko-KR" altLang="en-US" dirty="0"/>
              <a:t>사이의 </a:t>
            </a:r>
            <a:r>
              <a:rPr lang="en-US" altLang="ko-KR" dirty="0" smtClean="0"/>
              <a:t>`margin’</a:t>
            </a:r>
            <a:r>
              <a:rPr lang="ko-KR" altLang="en-US" dirty="0" smtClean="0"/>
              <a:t>이 </a:t>
            </a:r>
            <a:r>
              <a:rPr lang="ko-KR" altLang="en-US" dirty="0"/>
              <a:t>가장 크도록 분리 경계를 설정하는 </a:t>
            </a:r>
            <a:r>
              <a:rPr lang="ko-KR" altLang="en-US" dirty="0" smtClean="0"/>
              <a:t>것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12.2.1 SVM</a:t>
            </a:r>
            <a:r>
              <a:rPr lang="ko-KR" altLang="en-US" smtClean="0"/>
              <a:t>의 개념</a:t>
            </a:r>
            <a:endParaRPr lang="ko-KR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744219"/>
            <a:ext cx="6445399" cy="2997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4831779" y="6356900"/>
            <a:ext cx="823761" cy="384468"/>
            <a:chOff x="4831779" y="6356900"/>
            <a:chExt cx="823761" cy="384468"/>
          </a:xfrm>
        </p:grpSpPr>
        <p:sp>
          <p:nvSpPr>
            <p:cNvPr id="8" name="모서리가 둥근 사각형 설명선 7"/>
            <p:cNvSpPr/>
            <p:nvPr/>
          </p:nvSpPr>
          <p:spPr>
            <a:xfrm>
              <a:off x="4831779" y="6362663"/>
              <a:ext cx="823011" cy="378705"/>
            </a:xfrm>
            <a:prstGeom prst="wedgeRoundRectCallout">
              <a:avLst>
                <a:gd name="adj1" fmla="val 36817"/>
                <a:gd name="adj2" fmla="val -94595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lvl="2" algn="ctr"/>
              <a:r>
                <a:rPr lang="ko-KR" altLang="en-US" sz="1500" err="1" smtClean="0">
                  <a:solidFill>
                    <a:schemeClr val="accent4">
                      <a:lumMod val="50000"/>
                    </a:schemeClr>
                  </a:solidFill>
                </a:rPr>
                <a:t>서포트</a:t>
              </a:r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</a:rPr>
                <a:t> 벡터</a:t>
              </a:r>
              <a:endParaRPr lang="ko-KR" altLang="en-US" sz="15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9" name="모서리가 둥근 사각형 설명선 8"/>
            <p:cNvSpPr/>
            <p:nvPr/>
          </p:nvSpPr>
          <p:spPr>
            <a:xfrm>
              <a:off x="4832529" y="6356900"/>
              <a:ext cx="823011" cy="378705"/>
            </a:xfrm>
            <a:prstGeom prst="wedgeRoundRectCallout">
              <a:avLst>
                <a:gd name="adj1" fmla="val 139588"/>
                <a:gd name="adj2" fmla="val -64413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lvl="2" algn="ctr"/>
              <a:r>
                <a:rPr lang="ko-KR" altLang="en-US" sz="1500" err="1" smtClean="0">
                  <a:solidFill>
                    <a:schemeClr val="accent4">
                      <a:lumMod val="50000"/>
                    </a:schemeClr>
                  </a:solidFill>
                </a:rPr>
                <a:t>서포트</a:t>
              </a:r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</a:rPr>
                <a:t> 벡터</a:t>
              </a:r>
              <a:endParaRPr lang="ko-KR" altLang="en-US" sz="15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457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자동차 번호판 검출 전체 과정 </a:t>
            </a:r>
            <a:endParaRPr lang="en-US" altLang="ko-KR" dirty="0" smtClean="0"/>
          </a:p>
          <a:p>
            <a:pPr lvl="1"/>
            <a:r>
              <a:rPr lang="ko-KR" altLang="en-US" dirty="0"/>
              <a:t>번호판 학습 모듈과 </a:t>
            </a:r>
            <a:r>
              <a:rPr lang="ko-KR" altLang="en-US" dirty="0" smtClean="0"/>
              <a:t>번호판 분류 </a:t>
            </a:r>
            <a:r>
              <a:rPr lang="ko-KR" altLang="en-US" dirty="0"/>
              <a:t>모듈로 구성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12.2.2 </a:t>
            </a:r>
            <a:r>
              <a:rPr lang="ko-KR" altLang="en-US" dirty="0"/>
              <a:t>번호판 검출 프로그램 전체 처리 과정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204864"/>
            <a:ext cx="6686550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957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/>
              <a:t>번호판 영상의 </a:t>
            </a:r>
            <a:r>
              <a:rPr lang="ko-KR" altLang="en-US" dirty="0" smtClean="0"/>
              <a:t>수집</a:t>
            </a:r>
            <a:endParaRPr lang="en-US" altLang="ko-KR" dirty="0" smtClean="0"/>
          </a:p>
          <a:p>
            <a:pPr lvl="1"/>
            <a:r>
              <a:rPr lang="en-US" altLang="ko-KR" dirty="0"/>
              <a:t>SVM</a:t>
            </a:r>
            <a:r>
              <a:rPr lang="ko-KR" altLang="en-US" dirty="0"/>
              <a:t>을 수행하려면 먼저 학습 </a:t>
            </a:r>
            <a:r>
              <a:rPr lang="ko-KR" altLang="en-US" dirty="0" smtClean="0"/>
              <a:t>데이터 생성해서 학습 수행해야 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학습 데이터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번호판 영상과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번호판 아닌 영상 </a:t>
            </a:r>
            <a:endParaRPr lang="en-US" altLang="ko-KR" dirty="0" smtClean="0"/>
          </a:p>
          <a:p>
            <a:pPr lvl="4"/>
            <a:endParaRPr lang="en-US" altLang="ko-KR" dirty="0" smtClean="0"/>
          </a:p>
          <a:p>
            <a:pPr lvl="1"/>
            <a:r>
              <a:rPr lang="ko-KR" altLang="en-US" dirty="0" smtClean="0"/>
              <a:t>일반 차량 번호 공개 불가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학습 데이터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파일로 제공 </a:t>
            </a:r>
            <a:r>
              <a:rPr lang="en-US" altLang="ko-KR" dirty="0" smtClean="0"/>
              <a:t>: SVMDATA.xml</a:t>
            </a:r>
          </a:p>
          <a:p>
            <a:pPr lvl="2"/>
            <a:r>
              <a:rPr lang="ko-KR" altLang="en-US" dirty="0" smtClean="0"/>
              <a:t>직접 학습 하고 싶다면 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번호판 영상은 직접 촬영해서 </a:t>
            </a:r>
            <a:r>
              <a:rPr lang="en-US" altLang="ko-KR" dirty="0" smtClean="0"/>
              <a:t>000.png~069.png</a:t>
            </a:r>
            <a:r>
              <a:rPr lang="ko-KR" altLang="en-US" dirty="0" smtClean="0"/>
              <a:t>로 </a:t>
            </a:r>
            <a:r>
              <a:rPr lang="en-US" altLang="ko-KR" dirty="0"/>
              <a:t>../</a:t>
            </a:r>
            <a:r>
              <a:rPr lang="en-US" altLang="ko-KR" dirty="0" smtClean="0"/>
              <a:t>image/</a:t>
            </a:r>
            <a:r>
              <a:rPr lang="en-US" altLang="ko-KR" dirty="0" err="1" smtClean="0"/>
              <a:t>trainimage</a:t>
            </a:r>
            <a:r>
              <a:rPr lang="en-US" altLang="ko-KR" dirty="0" smtClean="0"/>
              <a:t> </a:t>
            </a:r>
            <a:r>
              <a:rPr lang="ko-KR" altLang="en-US" dirty="0" smtClean="0"/>
              <a:t>폴더</a:t>
            </a:r>
            <a:r>
              <a:rPr lang="en-US" altLang="ko-KR" dirty="0" smtClean="0"/>
              <a:t>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번호판 아닌 영상은 </a:t>
            </a:r>
            <a:r>
              <a:rPr lang="en-US" altLang="ko-KR" dirty="0" smtClean="0"/>
              <a:t>../image/</a:t>
            </a:r>
            <a:r>
              <a:rPr lang="en-US" altLang="ko-KR" dirty="0" err="1" smtClean="0"/>
              <a:t>trainimage</a:t>
            </a:r>
            <a:r>
              <a:rPr lang="en-US" altLang="ko-KR" dirty="0" smtClean="0"/>
              <a:t> </a:t>
            </a:r>
            <a:r>
              <a:rPr lang="ko-KR" altLang="en-US" dirty="0" smtClean="0"/>
              <a:t>폴더에 제공</a:t>
            </a:r>
            <a:r>
              <a:rPr lang="en-US" altLang="ko-KR" dirty="0" smtClean="0"/>
              <a:t>( 070.png~139.png)</a:t>
            </a:r>
          </a:p>
          <a:p>
            <a:pPr lvl="3"/>
            <a:r>
              <a:rPr lang="ko-KR" altLang="en-US" dirty="0" smtClean="0"/>
              <a:t>학습 영상의 크기는 </a:t>
            </a:r>
            <a:r>
              <a:rPr lang="en-US" altLang="ko-KR" dirty="0" smtClean="0"/>
              <a:t>144x28</a:t>
            </a:r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12.2.3 </a:t>
            </a:r>
            <a:r>
              <a:rPr lang="ko-KR" altLang="en-US" dirty="0"/>
              <a:t>번호판 영상 학습</a:t>
            </a:r>
          </a:p>
        </p:txBody>
      </p:sp>
    </p:spTree>
    <p:extLst>
      <p:ext uri="{BB962C8B-B14F-4D97-AF65-F5344CB8AC3E}">
        <p14:creationId xmlns:p14="http://schemas.microsoft.com/office/powerpoint/2010/main" val="368041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12.2.3 </a:t>
            </a:r>
            <a:r>
              <a:rPr lang="ko-KR" altLang="en-US" dirty="0"/>
              <a:t>번호판 영상 </a:t>
            </a:r>
            <a:r>
              <a:rPr lang="ko-KR" altLang="en-US" dirty="0" smtClean="0"/>
              <a:t>학습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직접 학습 데이터 만들기</a:t>
            </a:r>
            <a:endParaRPr lang="ko-KR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82"/>
          <a:stretch/>
        </p:blipFill>
        <p:spPr bwMode="auto">
          <a:xfrm>
            <a:off x="972400" y="824087"/>
            <a:ext cx="7200000" cy="5845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5148064" y="2972005"/>
            <a:ext cx="1095427" cy="312979"/>
          </a:xfrm>
          <a:prstGeom prst="wedgeRoundRectCallout">
            <a:avLst>
              <a:gd name="adj1" fmla="val -64521"/>
              <a:gd name="adj2" fmla="val 10773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2"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학습 데이터 폴더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4534722" y="5550095"/>
            <a:ext cx="1458014" cy="312979"/>
          </a:xfrm>
          <a:prstGeom prst="wedgeRoundRectCallout">
            <a:avLst>
              <a:gd name="adj1" fmla="val -88128"/>
              <a:gd name="adj2" fmla="val -7102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분류 결과로 지정될 값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3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12.2.3 </a:t>
            </a:r>
            <a:r>
              <a:rPr lang="ko-KR" altLang="en-US" dirty="0"/>
              <a:t>번호판 영상 학습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683568" y="1556792"/>
            <a:ext cx="7668394" cy="3976067"/>
            <a:chOff x="504006" y="1685181"/>
            <a:chExt cx="8172450" cy="4376167"/>
          </a:xfrm>
        </p:grpSpPr>
        <p:pic>
          <p:nvPicPr>
            <p:cNvPr id="3072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006" y="1984648"/>
              <a:ext cx="8172450" cy="407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640"/>
            <a:stretch/>
          </p:blipFill>
          <p:spPr bwMode="auto">
            <a:xfrm>
              <a:off x="542106" y="1685181"/>
              <a:ext cx="8134350" cy="447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그룹 9"/>
          <p:cNvGrpSpPr/>
          <p:nvPr/>
        </p:nvGrpSpPr>
        <p:grpSpPr>
          <a:xfrm>
            <a:off x="2239632" y="4944596"/>
            <a:ext cx="1863450" cy="641138"/>
            <a:chOff x="2239632" y="4944596"/>
            <a:chExt cx="1863450" cy="641138"/>
          </a:xfrm>
        </p:grpSpPr>
        <p:sp>
          <p:nvSpPr>
            <p:cNvPr id="9" name="모서리가 둥근 사각형 설명선 8"/>
            <p:cNvSpPr/>
            <p:nvPr/>
          </p:nvSpPr>
          <p:spPr>
            <a:xfrm>
              <a:off x="2239632" y="5301208"/>
              <a:ext cx="748192" cy="284526"/>
            </a:xfrm>
            <a:prstGeom prst="wedgeRoundRectCallout">
              <a:avLst>
                <a:gd name="adj1" fmla="val 83307"/>
                <a:gd name="adj2" fmla="val -106083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lvl="2" algn="ctr"/>
              <a:r>
                <a:rPr lang="ko-KR" altLang="en-US" sz="1500" smtClean="0">
                  <a:solidFill>
                    <a:schemeClr val="accent4">
                      <a:lumMod val="50000"/>
                    </a:schemeClr>
                  </a:solidFill>
                </a:rPr>
                <a:t>오타 수청</a:t>
              </a:r>
              <a:endParaRPr lang="ko-KR" altLang="en-US" sz="15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825140" y="4944596"/>
              <a:ext cx="1277942" cy="25736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txBody>
            <a:bodyPr wrap="square" lIns="0" tIns="36000" rIns="0" bIns="36000" rtlCol="0" anchor="ctr">
              <a:spAutoFit/>
            </a:bodyPr>
            <a:lstStyle/>
            <a:p>
              <a:r>
                <a:rPr lang="en-US" altLang="ko-KR" sz="1200" b="1" spc="-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 </a:t>
              </a:r>
              <a:r>
                <a:rPr lang="en-US" altLang="ko-KR" sz="1200" b="1" spc="-100" dirty="0" smtClean="0">
                  <a:solidFill>
                    <a:schemeClr val="accent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“../SVMDATA.xml”</a:t>
              </a:r>
              <a:r>
                <a:rPr lang="en-US" altLang="ko-KR" sz="1200" b="1" spc="-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endParaRPr lang="ko-KR" altLang="en-US" sz="12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모서리가 둥근 사각형 설명선 7"/>
          <p:cNvSpPr/>
          <p:nvPr/>
        </p:nvSpPr>
        <p:spPr>
          <a:xfrm>
            <a:off x="3851920" y="5546003"/>
            <a:ext cx="2134679" cy="284526"/>
          </a:xfrm>
          <a:prstGeom prst="wedgeRoundRectCallout">
            <a:avLst>
              <a:gd name="adj1" fmla="val -55203"/>
              <a:gd name="adj2" fmla="val -17571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학습 데이터 저장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파일로 제공됨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72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 dirty="0" err="1" smtClean="0"/>
              <a:t>OpenCV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SVM </a:t>
            </a:r>
            <a:r>
              <a:rPr lang="ko-KR" altLang="en-US" dirty="0" smtClean="0"/>
              <a:t>수</a:t>
            </a:r>
            <a:r>
              <a:rPr lang="ko-KR" altLang="en-US" dirty="0"/>
              <a:t>행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2.x </a:t>
            </a:r>
            <a:r>
              <a:rPr lang="ko-KR" altLang="en-US" dirty="0" smtClean="0"/>
              <a:t>버전에서는 </a:t>
            </a:r>
            <a:r>
              <a:rPr lang="en-US" altLang="ko-KR" dirty="0" err="1" smtClean="0"/>
              <a:t>CvSVM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이용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3.x </a:t>
            </a:r>
            <a:r>
              <a:rPr lang="ko-KR" altLang="en-US" dirty="0" smtClean="0"/>
              <a:t>버전 </a:t>
            </a:r>
            <a:r>
              <a:rPr lang="en-US" altLang="ko-KR" dirty="0" smtClean="0"/>
              <a:t>ml </a:t>
            </a:r>
            <a:r>
              <a:rPr lang="ko-KR" altLang="en-US" dirty="0" smtClean="0"/>
              <a:t>라이브러리에 속한 </a:t>
            </a:r>
            <a:r>
              <a:rPr lang="en-US" altLang="ko-KR" dirty="0"/>
              <a:t>SVM </a:t>
            </a:r>
            <a:r>
              <a:rPr lang="ko-KR" altLang="en-US" dirty="0" smtClean="0"/>
              <a:t>클래스 이용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StatModel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클래스를 </a:t>
            </a:r>
            <a:r>
              <a:rPr lang="ko-KR" altLang="en-US" dirty="0"/>
              <a:t>상속 </a:t>
            </a:r>
            <a:r>
              <a:rPr lang="ko-KR" altLang="en-US" dirty="0" smtClean="0"/>
              <a:t>받아 </a:t>
            </a:r>
            <a:r>
              <a:rPr lang="ko-KR" altLang="en-US" dirty="0"/>
              <a:t>만든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3"/>
            <a:r>
              <a:rPr lang="ko-KR" altLang="en-US" dirty="0"/>
              <a:t>학습과 분류를 위해 </a:t>
            </a:r>
            <a:r>
              <a:rPr lang="en-US" altLang="ko-KR" dirty="0" err="1"/>
              <a:t>StatModel</a:t>
            </a:r>
            <a:r>
              <a:rPr lang="en-US" altLang="ko-KR" dirty="0"/>
              <a:t> </a:t>
            </a:r>
            <a:r>
              <a:rPr lang="ko-KR" altLang="en-US" dirty="0"/>
              <a:t>클래스의 </a:t>
            </a:r>
            <a:r>
              <a:rPr lang="ko-KR" altLang="en-US" dirty="0" smtClean="0"/>
              <a:t>내부 </a:t>
            </a:r>
            <a:r>
              <a:rPr lang="ko-KR" altLang="en-US" dirty="0" err="1" smtClean="0"/>
              <a:t>메서드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pPr lvl="4"/>
            <a:r>
              <a:rPr lang="en-US" altLang="ko-KR" dirty="0" err="1" smtClean="0"/>
              <a:t>StatModel</a:t>
            </a:r>
            <a:r>
              <a:rPr lang="en-US" altLang="ko-KR" dirty="0"/>
              <a:t>::train() </a:t>
            </a:r>
            <a:r>
              <a:rPr lang="ko-KR" altLang="en-US" dirty="0"/>
              <a:t>함수와 </a:t>
            </a:r>
            <a:r>
              <a:rPr lang="en-US" altLang="ko-KR" dirty="0" err="1"/>
              <a:t>StatModel</a:t>
            </a:r>
            <a:r>
              <a:rPr lang="en-US" altLang="ko-KR" dirty="0"/>
              <a:t>:::predict()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ko-KR" altLang="en-US" dirty="0"/>
              <a:t>번호판 영상 학습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344759"/>
            <a:ext cx="5940000" cy="3612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323528" y="4581128"/>
            <a:ext cx="1293915" cy="284526"/>
          </a:xfrm>
          <a:prstGeom prst="wedgeRoundRectCallout">
            <a:avLst>
              <a:gd name="adj1" fmla="val 106505"/>
              <a:gd name="adj2" fmla="val 22064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ml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네임스페이스 필요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16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코드 작성 예시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ko-KR" altLang="en-US" dirty="0"/>
              <a:t>번호판 영상 학습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43608" y="1484784"/>
            <a:ext cx="6624736" cy="4752528"/>
            <a:chOff x="494348" y="1814513"/>
            <a:chExt cx="8140065" cy="6186594"/>
          </a:xfrm>
        </p:grpSpPr>
        <p:pic>
          <p:nvPicPr>
            <p:cNvPr id="327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588" y="1814513"/>
              <a:ext cx="8124825" cy="3228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7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348" y="5029307"/>
              <a:ext cx="8134350" cy="297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모서리가 둥근 사각형 설명선 6"/>
          <p:cNvSpPr/>
          <p:nvPr/>
        </p:nvSpPr>
        <p:spPr>
          <a:xfrm>
            <a:off x="3537326" y="2784434"/>
            <a:ext cx="972136" cy="284526"/>
          </a:xfrm>
          <a:prstGeom prst="wedgeRoundRectCallout">
            <a:avLst>
              <a:gd name="adj1" fmla="val -38448"/>
              <a:gd name="adj2" fmla="val 11888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학습데이터 행렬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600355" y="2795482"/>
            <a:ext cx="972137" cy="284526"/>
          </a:xfrm>
          <a:prstGeom prst="wedgeRoundRectCallout">
            <a:avLst>
              <a:gd name="adj1" fmla="val -54909"/>
              <a:gd name="adj2" fmla="val 11888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레이블 값 행렬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203848" y="4941168"/>
            <a:ext cx="972136" cy="284526"/>
          </a:xfrm>
          <a:prstGeom prst="wedgeRoundRectCallout">
            <a:avLst>
              <a:gd name="adj1" fmla="val -38448"/>
              <a:gd name="adj2" fmla="val 11888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학습데이터 행렬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860032" y="4953584"/>
            <a:ext cx="972137" cy="284526"/>
          </a:xfrm>
          <a:prstGeom prst="wedgeRoundRectCallout">
            <a:avLst>
              <a:gd name="adj1" fmla="val -54909"/>
              <a:gd name="adj2" fmla="val 11888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레이블 값 행렬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4358205" y="5928904"/>
            <a:ext cx="1293915" cy="284526"/>
          </a:xfrm>
          <a:prstGeom prst="wedgeRoundRectCallout">
            <a:avLst>
              <a:gd name="adj1" fmla="val -48378"/>
              <a:gd name="adj2" fmla="val -17303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학습데이터 저장 방향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755576" y="5016682"/>
            <a:ext cx="972137" cy="284526"/>
          </a:xfrm>
          <a:prstGeom prst="wedgeRoundRectCallout">
            <a:avLst>
              <a:gd name="adj1" fmla="val 97671"/>
              <a:gd name="adj2" fmla="val -11679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포인터 접근 방식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179512" y="4266910"/>
            <a:ext cx="1176286" cy="458234"/>
          </a:xfrm>
          <a:prstGeom prst="wedgeRoundRectCallout">
            <a:avLst>
              <a:gd name="adj1" fmla="val 105509"/>
              <a:gd name="adj2" fmla="val -4180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</a:rPr>
              <a:t>Ptr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클래스로 객체를 포인터로 선언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1691680" y="6223567"/>
            <a:ext cx="1722202" cy="284526"/>
          </a:xfrm>
          <a:prstGeom prst="wedgeRoundRectCallout">
            <a:avLst>
              <a:gd name="adj1" fmla="val 70582"/>
              <a:gd name="adj2" fmla="val -12483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분류 결과를 행렬로 반환 받음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46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12.1 </a:t>
            </a:r>
            <a:r>
              <a:rPr lang="ko-KR" altLang="en-US" smtClean="0"/>
              <a:t>동전 인식 프로그램</a:t>
            </a:r>
            <a:endParaRPr lang="en-US" altLang="ko-KR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대량의 동전 계산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주화 계수기</a:t>
            </a:r>
            <a:endParaRPr lang="en-US" altLang="ko-KR" dirty="0" smtClean="0"/>
          </a:p>
          <a:p>
            <a:endParaRPr lang="en-US" altLang="ko-KR" dirty="0" smtClean="0"/>
          </a:p>
          <a:p>
            <a:pPr lvl="2"/>
            <a:endParaRPr lang="en-US" altLang="ko-KR" dirty="0" smtClean="0"/>
          </a:p>
          <a:p>
            <a:r>
              <a:rPr lang="ko-KR" altLang="en-US" dirty="0" smtClean="0"/>
              <a:t>일상생활에서 동전 계산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디지털 영상 처리를 이용하면 소량의 동전들 인식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금액 계산 가능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6"/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/>
              <a:t>동전 인식 및 계산 시스템 전체 구성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124742"/>
            <a:ext cx="1943770" cy="1833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434" y="4437112"/>
            <a:ext cx="6643332" cy="2628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82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번호판 학습 완료 프로그램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ko-KR" altLang="en-US" dirty="0"/>
              <a:t>번호판 영상 학습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12"/>
          <a:stretch/>
        </p:blipFill>
        <p:spPr bwMode="auto">
          <a:xfrm>
            <a:off x="899592" y="1484784"/>
            <a:ext cx="7044650" cy="4435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3851920" y="2276872"/>
            <a:ext cx="1722202" cy="284526"/>
          </a:xfrm>
          <a:prstGeom prst="wedgeRoundRectCallout">
            <a:avLst>
              <a:gd name="adj1" fmla="val -122772"/>
              <a:gd name="adj2" fmla="val 23671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학습 데이터 파일 읽기 함수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17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ko-KR" altLang="en-US" dirty="0"/>
              <a:t>번호판 영상 학습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47"/>
          <a:stretch/>
        </p:blipFill>
        <p:spPr bwMode="auto">
          <a:xfrm>
            <a:off x="900352" y="692696"/>
            <a:ext cx="6840000" cy="839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92" y="1443256"/>
            <a:ext cx="6840000" cy="5438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3779912" y="4224594"/>
            <a:ext cx="1565638" cy="284526"/>
          </a:xfrm>
          <a:prstGeom prst="wedgeRoundRectCallout">
            <a:avLst>
              <a:gd name="adj1" fmla="val -64810"/>
              <a:gd name="adj2" fmla="val 18583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저장된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학습 데이터 파일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409042" y="5157192"/>
            <a:ext cx="972136" cy="284526"/>
          </a:xfrm>
          <a:prstGeom prst="wedgeRoundRectCallout">
            <a:avLst>
              <a:gd name="adj1" fmla="val -43935"/>
              <a:gd name="adj2" fmla="val -9269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학습데이터 행렬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472071" y="5168240"/>
            <a:ext cx="972137" cy="284526"/>
          </a:xfrm>
          <a:prstGeom prst="wedgeRoundRectCallout">
            <a:avLst>
              <a:gd name="adj1" fmla="val -59612"/>
              <a:gd name="adj2" fmla="val -12215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레이블 값 행렬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015470" y="6381328"/>
            <a:ext cx="1423307" cy="284526"/>
          </a:xfrm>
          <a:prstGeom prst="wedgeRoundRectCallout">
            <a:avLst>
              <a:gd name="adj1" fmla="val -81589"/>
              <a:gd name="adj2" fmla="val -10608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SVM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학습 결과 저장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6516216" y="5736762"/>
            <a:ext cx="1270550" cy="284526"/>
          </a:xfrm>
          <a:prstGeom prst="wedgeRoundRectCallout">
            <a:avLst>
              <a:gd name="adj1" fmla="val -132987"/>
              <a:gd name="adj2" fmla="val -4716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</a:rPr>
              <a:t>반복횟수를 기준으로 반복</a:t>
            </a:r>
          </a:p>
        </p:txBody>
      </p:sp>
    </p:spTree>
    <p:extLst>
      <p:ext uri="{BB962C8B-B14F-4D97-AF65-F5344CB8AC3E}">
        <p14:creationId xmlns:p14="http://schemas.microsoft.com/office/powerpoint/2010/main" val="316793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실행결과 </a:t>
            </a:r>
            <a:r>
              <a:rPr lang="en-US" altLang="ko-KR" dirty="0" smtClean="0"/>
              <a:t>	</a:t>
            </a:r>
          </a:p>
          <a:p>
            <a:pPr lvl="1"/>
            <a:r>
              <a:rPr lang="ko-KR" altLang="en-US" dirty="0" smtClean="0"/>
              <a:t>저장된 </a:t>
            </a:r>
            <a:r>
              <a:rPr lang="en-US" altLang="ko-KR" dirty="0" smtClean="0"/>
              <a:t>‘SVMtrain.xml</a:t>
            </a:r>
            <a:r>
              <a:rPr lang="en-US" altLang="ko-KR" dirty="0"/>
              <a:t>’ </a:t>
            </a:r>
            <a:r>
              <a:rPr lang="ko-KR" altLang="en-US" dirty="0" smtClean="0"/>
              <a:t>파일 메모장에서 실행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SVM </a:t>
            </a:r>
            <a:r>
              <a:rPr lang="ko-KR" altLang="en-US" dirty="0" smtClean="0"/>
              <a:t>학습 결과를 저장함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ko-KR" altLang="en-US" dirty="0"/>
              <a:t>번호판 영상 학습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29" y="2451328"/>
            <a:ext cx="6091811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41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2276872"/>
            <a:ext cx="7791450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2"/>
            <a:r>
              <a:rPr lang="ko-KR" altLang="en-US" dirty="0" smtClean="0"/>
              <a:t>전처리 함수 구현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명암도 영상 변환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블러링</a:t>
            </a:r>
            <a:r>
              <a:rPr lang="ko-KR" altLang="en-US" dirty="0" smtClean="0"/>
              <a:t> 및 </a:t>
            </a:r>
            <a:r>
              <a:rPr lang="ko-KR" altLang="en-US" dirty="0" err="1" smtClean="0"/>
              <a:t>소벨</a:t>
            </a:r>
            <a:r>
              <a:rPr lang="ko-KR" altLang="en-US" dirty="0" smtClean="0"/>
              <a:t> 에지 검출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이진화 및 </a:t>
            </a:r>
            <a:r>
              <a:rPr lang="ko-KR" altLang="en-US" dirty="0" err="1" smtClean="0"/>
              <a:t>모폴로지</a:t>
            </a:r>
            <a:r>
              <a:rPr lang="ko-KR" altLang="en-US" dirty="0" smtClean="0"/>
              <a:t> 열림 연산 수행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12.2.4 </a:t>
            </a:r>
            <a:r>
              <a:rPr lang="ko-KR" altLang="en-US" dirty="0"/>
              <a:t>번호판 후보영역 검색</a:t>
            </a: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3574496" y="2564904"/>
            <a:ext cx="1537366" cy="284526"/>
          </a:xfrm>
          <a:prstGeom prst="wedgeRoundRectCallout">
            <a:avLst>
              <a:gd name="adj1" fmla="val -86807"/>
              <a:gd name="adj2" fmla="val 18851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가로로 긴 열림 연산 마스크 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923928" y="3792546"/>
            <a:ext cx="1155045" cy="284526"/>
          </a:xfrm>
          <a:prstGeom prst="wedgeRoundRectCallout">
            <a:avLst>
              <a:gd name="adj1" fmla="val -111094"/>
              <a:gd name="adj2" fmla="val 10013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수직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소벨마스크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적용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202986" y="5589240"/>
            <a:ext cx="1537366" cy="284526"/>
          </a:xfrm>
          <a:prstGeom prst="wedgeRoundRectCallout">
            <a:avLst>
              <a:gd name="adj1" fmla="val -30302"/>
              <a:gd name="adj2" fmla="val -23195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열림 연산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2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번 반복수행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84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전처리 수행 결과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12.2.4 </a:t>
            </a:r>
            <a:r>
              <a:rPr lang="ko-KR" altLang="en-US" dirty="0"/>
              <a:t>번호판 후보영역 검색</a:t>
            </a:r>
          </a:p>
        </p:txBody>
      </p:sp>
      <p:pic>
        <p:nvPicPr>
          <p:cNvPr id="37893" name="_x354801648" descr="EMB0000418020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44824"/>
            <a:ext cx="3456384" cy="27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_x354802368" descr="EMB0000418020e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44824"/>
            <a:ext cx="3456384" cy="27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모서리가 둥근 사각형 설명선 8"/>
          <p:cNvSpPr/>
          <p:nvPr/>
        </p:nvSpPr>
        <p:spPr>
          <a:xfrm>
            <a:off x="1810498" y="5160698"/>
            <a:ext cx="1537366" cy="284526"/>
          </a:xfrm>
          <a:prstGeom prst="wedgeRoundRectCallout">
            <a:avLst>
              <a:gd name="adj1" fmla="val -47102"/>
              <a:gd name="adj2" fmla="val -43013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소벨마스크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및 이진화 적용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6121257" y="5304714"/>
            <a:ext cx="1691103" cy="284526"/>
          </a:xfrm>
          <a:prstGeom prst="wedgeRoundRectCallout">
            <a:avLst>
              <a:gd name="adj1" fmla="val -47102"/>
              <a:gd name="adj2" fmla="val -43013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모폴로지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열림 연산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2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번 수행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01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번호판 후보영역 판정 함수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12.2.4 </a:t>
            </a:r>
            <a:r>
              <a:rPr lang="ko-KR" altLang="en-US" dirty="0"/>
              <a:t>번호판 후보영역 검색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84784"/>
            <a:ext cx="6786140" cy="5538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4913864" y="3501008"/>
            <a:ext cx="1674360" cy="458234"/>
          </a:xfrm>
          <a:prstGeom prst="wedgeRoundRectCallout">
            <a:avLst>
              <a:gd name="adj1" fmla="val -65628"/>
              <a:gd name="adj2" fmla="val -11501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번호판 유사 모양 판단 기준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0" lvl="2"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넓이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&amp;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죙횡비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5076056" y="4509120"/>
            <a:ext cx="1039645" cy="344277"/>
          </a:xfrm>
          <a:prstGeom prst="wedgeRoundRectCallout">
            <a:avLst>
              <a:gd name="adj1" fmla="val -173496"/>
              <a:gd name="adj2" fmla="val 7465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외곽선 검출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66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65618" y="1340768"/>
            <a:ext cx="6846741" cy="2016224"/>
            <a:chOff x="965618" y="1340768"/>
            <a:chExt cx="6846741" cy="2016224"/>
          </a:xfrm>
        </p:grpSpPr>
        <p:grpSp>
          <p:nvGrpSpPr>
            <p:cNvPr id="4" name="그룹 3"/>
            <p:cNvGrpSpPr/>
            <p:nvPr/>
          </p:nvGrpSpPr>
          <p:grpSpPr>
            <a:xfrm>
              <a:off x="965618" y="1340768"/>
              <a:ext cx="6846741" cy="2016224"/>
              <a:chOff x="512445" y="1196754"/>
              <a:chExt cx="8055107" cy="2905386"/>
            </a:xfrm>
          </p:grpSpPr>
          <p:pic>
            <p:nvPicPr>
              <p:cNvPr id="39939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2445" y="1500024"/>
                <a:ext cx="8027615" cy="2602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464"/>
              <a:stretch/>
            </p:blipFill>
            <p:spPr bwMode="auto">
              <a:xfrm>
                <a:off x="539552" y="1196754"/>
                <a:ext cx="8028000" cy="3977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" name="TextBox 6"/>
            <p:cNvSpPr txBox="1"/>
            <p:nvPr/>
          </p:nvSpPr>
          <p:spPr>
            <a:xfrm>
              <a:off x="3851920" y="1361637"/>
              <a:ext cx="1396473" cy="241643"/>
            </a:xfrm>
            <a:prstGeom prst="rect">
              <a:avLst/>
            </a:prstGeom>
            <a:solidFill>
              <a:srgbClr val="4DF99B"/>
            </a:solidFill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r>
                <a:rPr lang="en-US" altLang="ko-KR" sz="13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preprocess.hpp</a:t>
              </a:r>
              <a:endPara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12.2.4 </a:t>
            </a:r>
            <a:r>
              <a:rPr lang="ko-KR" altLang="en-US" dirty="0"/>
              <a:t>번호판 후보영역 </a:t>
            </a:r>
            <a:r>
              <a:rPr lang="ko-KR" altLang="en-US" dirty="0" smtClean="0"/>
              <a:t>검색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중간 완성 예제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헤더 파일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메인 소스</a:t>
            </a:r>
            <a:endParaRPr lang="ko-KR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4623" y="3832057"/>
            <a:ext cx="6768000" cy="3182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모서리가 둥근 사각형 설명선 9"/>
          <p:cNvSpPr/>
          <p:nvPr/>
        </p:nvSpPr>
        <p:spPr>
          <a:xfrm>
            <a:off x="4250133" y="1992346"/>
            <a:ext cx="1257971" cy="284526"/>
          </a:xfrm>
          <a:prstGeom prst="wedgeRoundRectCallout">
            <a:avLst>
              <a:gd name="adj1" fmla="val -78371"/>
              <a:gd name="adj2" fmla="val 11447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전처리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관련 함수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588224" y="2712426"/>
            <a:ext cx="1257971" cy="284526"/>
          </a:xfrm>
          <a:prstGeom prst="wedgeRoundRectCallout">
            <a:avLst>
              <a:gd name="adj1" fmla="val -78371"/>
              <a:gd name="adj2" fmla="val 11447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번호판 후보영역 검출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4556384" y="2424394"/>
            <a:ext cx="1383768" cy="284526"/>
          </a:xfrm>
          <a:prstGeom prst="wedgeRoundRectCallout">
            <a:avLst>
              <a:gd name="adj1" fmla="val -78371"/>
              <a:gd name="adj2" fmla="val 11447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번호판 유사 영역 검사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3675626" y="4293096"/>
            <a:ext cx="2696574" cy="284526"/>
          </a:xfrm>
          <a:prstGeom prst="wedgeRoundRectCallout">
            <a:avLst>
              <a:gd name="adj1" fmla="val -86265"/>
              <a:gd name="adj2" fmla="val 15464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회전 사각형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4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개 모서리를 잇는 사각형 그리기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3849100" y="5157192"/>
            <a:ext cx="1383768" cy="458234"/>
          </a:xfrm>
          <a:prstGeom prst="wedgeRoundRectCallout">
            <a:avLst>
              <a:gd name="adj1" fmla="val -123045"/>
              <a:gd name="adj2" fmla="val 5497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회전 사각형에서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0" lvl="2"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4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개 모서리 좌표 받아옴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629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12.2.4 </a:t>
            </a:r>
            <a:r>
              <a:rPr lang="ko-KR" altLang="en-US" dirty="0"/>
              <a:t>번호판 후보영역 검색 </a:t>
            </a:r>
            <a:r>
              <a:rPr lang="en-US" altLang="ko-KR" dirty="0"/>
              <a:t>– </a:t>
            </a:r>
            <a:r>
              <a:rPr lang="ko-KR" altLang="en-US" dirty="0"/>
              <a:t>중간 완성 예제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20688"/>
            <a:ext cx="684000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4283968" y="2644532"/>
            <a:ext cx="950587" cy="284526"/>
          </a:xfrm>
          <a:prstGeom prst="wedgeRoundRectCallout">
            <a:avLst>
              <a:gd name="adj1" fmla="val -116009"/>
              <a:gd name="adj2" fmla="val -10513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컬러 영상 로드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4662777" y="4869160"/>
            <a:ext cx="917335" cy="284526"/>
          </a:xfrm>
          <a:prstGeom prst="wedgeRoundRectCallout">
            <a:avLst>
              <a:gd name="adj1" fmla="val -75697"/>
              <a:gd name="adj2" fmla="val -15870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후보영역들 표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</a:rPr>
              <a:t>시</a:t>
            </a:r>
          </a:p>
        </p:txBody>
      </p:sp>
    </p:spTree>
    <p:extLst>
      <p:ext uri="{BB962C8B-B14F-4D97-AF65-F5344CB8AC3E}">
        <p14:creationId xmlns:p14="http://schemas.microsoft.com/office/powerpoint/2010/main" val="99173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12.2.4 </a:t>
            </a:r>
            <a:r>
              <a:rPr lang="ko-KR" altLang="en-US" dirty="0"/>
              <a:t>번호판 후보영역 검색 </a:t>
            </a:r>
            <a:r>
              <a:rPr lang="en-US" altLang="ko-KR" dirty="0"/>
              <a:t>– </a:t>
            </a:r>
            <a:r>
              <a:rPr lang="ko-KR" altLang="en-US" dirty="0"/>
              <a:t>중간 완성 예제</a:t>
            </a:r>
          </a:p>
        </p:txBody>
      </p:sp>
      <p:pic>
        <p:nvPicPr>
          <p:cNvPr id="41985" name="_x211129376" descr="EMB00003e383f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1617772"/>
            <a:ext cx="3197583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0" name="Picture 6" descr="D:\7.교재편찬2\01.최종버전_수정\교재그림2\수정그림\예제_12.2.3_결과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1" y="2636913"/>
            <a:ext cx="4404281" cy="331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모서리가 둥근 사각형 설명선 10"/>
          <p:cNvSpPr/>
          <p:nvPr/>
        </p:nvSpPr>
        <p:spPr>
          <a:xfrm>
            <a:off x="4644008" y="4809042"/>
            <a:ext cx="917335" cy="284526"/>
          </a:xfrm>
          <a:prstGeom prst="wedgeRoundRectCallout">
            <a:avLst>
              <a:gd name="adj1" fmla="val -75697"/>
              <a:gd name="adj2" fmla="val -18012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후보영역 표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</a:rPr>
              <a:t>시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3566498" y="5669654"/>
            <a:ext cx="917335" cy="284526"/>
          </a:xfrm>
          <a:prstGeom prst="wedgeRoundRectCallout">
            <a:avLst>
              <a:gd name="adj1" fmla="val -75697"/>
              <a:gd name="adj2" fmla="val -18012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후보영역 표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</a:rPr>
              <a:t>시</a:t>
            </a:r>
          </a:p>
        </p:txBody>
      </p:sp>
    </p:spTree>
    <p:extLst>
      <p:ext uri="{BB962C8B-B14F-4D97-AF65-F5344CB8AC3E}">
        <p14:creationId xmlns:p14="http://schemas.microsoft.com/office/powerpoint/2010/main" val="167729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번호판 후보영역 영상 </a:t>
            </a:r>
            <a:r>
              <a:rPr lang="ko-KR" altLang="en-US" dirty="0" smtClean="0"/>
              <a:t>생성 과정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후보영역 개선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후보영역 </a:t>
            </a:r>
            <a:r>
              <a:rPr lang="ko-KR" altLang="en-US" dirty="0" err="1" smtClean="0">
                <a:sym typeface="Wingdings" panose="05000000000000000000" pitchFamily="2" charset="2"/>
              </a:rPr>
              <a:t>재검증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후보영상 회전 보정 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sym typeface="Wingdings" panose="05000000000000000000" pitchFamily="2" charset="2"/>
              </a:rPr>
              <a:t>후보영상 생성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후보영상 개선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검출한 번호판 후보영역들은 이진영상으로 검출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컬러 영상 이용해 번호판과 좀 더 유사한 영역으로 개선</a:t>
            </a:r>
            <a:endParaRPr lang="en-US" altLang="ko-KR" dirty="0" smtClean="0"/>
          </a:p>
          <a:p>
            <a:pPr lvl="2"/>
            <a:r>
              <a:rPr lang="en-US" altLang="ko-KR" dirty="0" err="1"/>
              <a:t>refine_candidates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함수로 구현</a:t>
            </a:r>
            <a:endParaRPr lang="en-US" altLang="ko-KR" dirty="0" smtClean="0"/>
          </a:p>
          <a:p>
            <a:pPr lvl="3"/>
            <a:r>
              <a:rPr lang="en-US" altLang="ko-KR" dirty="0"/>
              <a:t>cv::</a:t>
            </a:r>
            <a:r>
              <a:rPr lang="en-US" altLang="ko-KR" dirty="0" err="1"/>
              <a:t>floodFill</a:t>
            </a:r>
            <a:r>
              <a:rPr lang="en-US" altLang="ko-KR" dirty="0"/>
              <a:t>()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영역 채움 함수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cv</a:t>
            </a:r>
            <a:r>
              <a:rPr lang="en-US" altLang="ko-KR" dirty="0"/>
              <a:t>::</a:t>
            </a:r>
            <a:r>
              <a:rPr lang="en-US" altLang="ko-KR" dirty="0" err="1"/>
              <a:t>minAreaRect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회전 사각형의 최소영역 반환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12.2.5 </a:t>
            </a:r>
            <a:r>
              <a:rPr lang="ko-KR" altLang="en-US" dirty="0" smtClean="0"/>
              <a:t>번호판 후보영역 영상 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739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동전 </a:t>
            </a:r>
            <a:r>
              <a:rPr lang="ko-KR" altLang="en-US" dirty="0" err="1" smtClean="0"/>
              <a:t>캡처</a:t>
            </a:r>
            <a:r>
              <a:rPr lang="ko-KR" altLang="en-US" dirty="0" smtClean="0"/>
              <a:t> 시스템의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동전을 놓는 받침대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USB </a:t>
            </a:r>
            <a:r>
              <a:rPr lang="ko-KR" altLang="en-US" dirty="0" smtClean="0"/>
              <a:t>카메라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카메라 고정하는 스탠드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 smtClean="0"/>
              <a:t>캡처된</a:t>
            </a:r>
            <a:r>
              <a:rPr lang="ko-KR" altLang="en-US" dirty="0" smtClean="0"/>
              <a:t> 동전 영상 파일로 제공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12.1.1 </a:t>
            </a:r>
            <a:r>
              <a:rPr lang="ko-KR" altLang="en-US" dirty="0" smtClean="0"/>
              <a:t>동전 영상 </a:t>
            </a:r>
            <a:r>
              <a:rPr lang="ko-KR" altLang="en-US" dirty="0" err="1" smtClean="0"/>
              <a:t>캡쳐</a:t>
            </a:r>
            <a:r>
              <a:rPr lang="ko-KR" altLang="en-US" dirty="0" smtClean="0"/>
              <a:t> 및 전처리</a:t>
            </a:r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4"/>
          <a:stretch/>
        </p:blipFill>
        <p:spPr bwMode="auto">
          <a:xfrm>
            <a:off x="4716016" y="1412776"/>
            <a:ext cx="3855221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C:\교재소스\교재예제\12장_예제\12장_1절\image\9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37" b="2778"/>
          <a:stretch/>
        </p:blipFill>
        <p:spPr bwMode="auto">
          <a:xfrm>
            <a:off x="971600" y="4077072"/>
            <a:ext cx="3132847" cy="256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355976" y="5373216"/>
            <a:ext cx="37178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동전 영상 파일 폴더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교재예제</a:t>
            </a:r>
            <a:r>
              <a:rPr lang="en-US" altLang="ko-KR" dirty="0" smtClean="0"/>
              <a:t>/12</a:t>
            </a:r>
            <a:r>
              <a:rPr lang="ko-KR" altLang="en-US" dirty="0"/>
              <a:t>장</a:t>
            </a:r>
            <a:r>
              <a:rPr lang="en-US" altLang="ko-KR" dirty="0"/>
              <a:t>_</a:t>
            </a:r>
            <a:r>
              <a:rPr lang="ko-KR" altLang="en-US" dirty="0" smtClean="0"/>
              <a:t>예제</a:t>
            </a:r>
            <a:r>
              <a:rPr lang="en-US" altLang="ko-KR" dirty="0" smtClean="0"/>
              <a:t>/12</a:t>
            </a:r>
            <a:r>
              <a:rPr lang="ko-KR" altLang="en-US" dirty="0"/>
              <a:t>장</a:t>
            </a:r>
            <a:r>
              <a:rPr lang="en-US" altLang="ko-KR" dirty="0"/>
              <a:t>_1</a:t>
            </a:r>
            <a:r>
              <a:rPr lang="ko-KR" altLang="en-US" dirty="0" smtClean="0"/>
              <a:t>절</a:t>
            </a:r>
            <a:r>
              <a:rPr lang="en-US" altLang="ko-KR" dirty="0" smtClean="0"/>
              <a:t>/image/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26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2"/>
            <a:r>
              <a:rPr lang="ko-KR" altLang="en-US" dirty="0"/>
              <a:t>후보영상 </a:t>
            </a:r>
            <a:r>
              <a:rPr lang="ko-KR" altLang="en-US" dirty="0" smtClean="0"/>
              <a:t>개선 함수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12.2.5 </a:t>
            </a:r>
            <a:r>
              <a:rPr lang="ko-KR" altLang="en-US" dirty="0"/>
              <a:t>번호판 후보영역 영상 생성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747"/>
          <a:stretch/>
        </p:blipFill>
        <p:spPr bwMode="auto">
          <a:xfrm>
            <a:off x="899592" y="1484784"/>
            <a:ext cx="7134892" cy="479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107504" y="2132856"/>
            <a:ext cx="1009069" cy="458234"/>
          </a:xfrm>
          <a:prstGeom prst="wedgeRoundRectCallout">
            <a:avLst>
              <a:gd name="adj1" fmla="val 154020"/>
              <a:gd name="adj2" fmla="val 6121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채움 점검 방향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-4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방향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5496" y="3609628"/>
            <a:ext cx="1329774" cy="467444"/>
          </a:xfrm>
          <a:prstGeom prst="wedgeRoundRectCallout">
            <a:avLst>
              <a:gd name="adj1" fmla="val 89820"/>
              <a:gd name="adj2" fmla="val 2296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평균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0 ,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표준편차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7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로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랜덤 좌표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15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개 생성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126010" y="4133141"/>
            <a:ext cx="999078" cy="288000"/>
          </a:xfrm>
          <a:prstGeom prst="wedgeRoundRectCallout">
            <a:avLst>
              <a:gd name="adj1" fmla="val -153174"/>
              <a:gd name="adj2" fmla="val 17761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후보영역의 중심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00053" y="5015902"/>
            <a:ext cx="999078" cy="462815"/>
          </a:xfrm>
          <a:prstGeom prst="wedgeRoundRectCallout">
            <a:avLst>
              <a:gd name="adj1" fmla="val 151907"/>
              <a:gd name="adj2" fmla="val -8706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후보영역 중심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근처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15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개 좌표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296345" y="5645309"/>
            <a:ext cx="2355775" cy="462815"/>
          </a:xfrm>
          <a:prstGeom prst="wedgeRoundRectCallout">
            <a:avLst>
              <a:gd name="adj1" fmla="val -53453"/>
              <a:gd name="adj2" fmla="val -1117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후보영역 중심 근처 색과 유사한 색을 채움 수행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– 15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번 반복 수행해서 오류 최소화 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3995936" y="3212976"/>
            <a:ext cx="1614415" cy="510210"/>
          </a:xfrm>
          <a:prstGeom prst="wedgeRoundRectCallout">
            <a:avLst>
              <a:gd name="adj1" fmla="val -58162"/>
              <a:gd name="adj2" fmla="val -10014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</a:rPr>
              <a:t>seed </a:t>
            </a:r>
            <a:r>
              <a:rPr lang="ko-KR" altLang="en-US" sz="1600" dirty="0" err="1">
                <a:solidFill>
                  <a:schemeClr val="accent4">
                    <a:lumMod val="50000"/>
                  </a:schemeClr>
                </a:solidFill>
              </a:rPr>
              <a:t>화소와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</a:rPr>
              <a:t>비교 </a:t>
            </a:r>
            <a:r>
              <a:rPr lang="ko-KR" altLang="en-US" sz="1600" dirty="0" err="1" smtClean="0">
                <a:solidFill>
                  <a:schemeClr val="accent4">
                    <a:lumMod val="50000"/>
                  </a:schemeClr>
                </a:solidFill>
              </a:rPr>
              <a:t>화소의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endParaRPr lang="en-US" altLang="ko-KR" sz="16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0" lvl="2" algn="ctr"/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</a:rPr>
              <a:t>차분을 비교하여 채움 수행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557547" y="2924944"/>
            <a:ext cx="1438732" cy="468465"/>
          </a:xfrm>
          <a:prstGeom prst="wedgeRoundRectCallout">
            <a:avLst>
              <a:gd name="adj1" fmla="val -108395"/>
              <a:gd name="adj2" fmla="val -4364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입력영상 변경 않고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결과영상만 채움 수행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78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2" grpId="0" animBg="1"/>
      <p:bldP spid="1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2"/>
            <a:r>
              <a:rPr lang="ko-KR" altLang="en-US" dirty="0"/>
              <a:t>후보영상 개선 함수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12.2.5 </a:t>
            </a:r>
            <a:r>
              <a:rPr lang="ko-KR" altLang="en-US" dirty="0"/>
              <a:t>번호판 후보영역 영상 생성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18"/>
          <a:stretch/>
        </p:blipFill>
        <p:spPr bwMode="auto">
          <a:xfrm>
            <a:off x="755576" y="1556788"/>
            <a:ext cx="7416000" cy="2846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모서리가 둥근 사각형 설명선 9"/>
          <p:cNvSpPr/>
          <p:nvPr/>
        </p:nvSpPr>
        <p:spPr>
          <a:xfrm>
            <a:off x="5180879" y="3383206"/>
            <a:ext cx="3135537" cy="261818"/>
          </a:xfrm>
          <a:prstGeom prst="wedgeRoundRectCallout">
            <a:avLst>
              <a:gd name="adj1" fmla="val -50587"/>
              <a:gd name="adj2" fmla="val -11288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채움 영역의 좌표들을 좌표 벡터로 만듦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외곽선 만듦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3275856" y="4437112"/>
            <a:ext cx="1946922" cy="288000"/>
          </a:xfrm>
          <a:prstGeom prst="wedgeRoundRectCallout">
            <a:avLst>
              <a:gd name="adj1" fmla="val -59149"/>
              <a:gd name="adj2" fmla="val -20548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외곽선에서 </a:t>
            </a:r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최소영역 사각형 검출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3602266" y="1484816"/>
            <a:ext cx="1329774" cy="288000"/>
          </a:xfrm>
          <a:prstGeom prst="wedgeRoundRectCallout">
            <a:avLst>
              <a:gd name="adj1" fmla="val -55627"/>
              <a:gd name="adj2" fmla="val 13054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좌표 벡터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외곽선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97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후보영상 보정 함수 </a:t>
            </a:r>
            <a:r>
              <a:rPr lang="en-US" altLang="ko-KR" dirty="0" err="1" smtClean="0"/>
              <a:t>rotate_plate</a:t>
            </a:r>
            <a:r>
              <a:rPr lang="en-US" altLang="ko-KR" dirty="0" smtClean="0"/>
              <a:t>()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후보영역은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회전 사각형으로 저장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중심점과 회전 각도 포함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각도만큼 역회전 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/>
              <a:t> 후보 영상</a:t>
            </a:r>
            <a:r>
              <a:rPr lang="en-US" altLang="ko-KR" dirty="0" smtClean="0"/>
              <a:t>(</a:t>
            </a:r>
            <a:r>
              <a:rPr lang="ko-KR" altLang="en-US" dirty="0" smtClean="0"/>
              <a:t>번호판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수평 직사각형으로 배치 가능</a:t>
            </a:r>
            <a:endParaRPr lang="en-US" altLang="ko-KR" dirty="0" smtClean="0"/>
          </a:p>
          <a:p>
            <a:pPr lvl="5"/>
            <a:endParaRPr lang="en-US" altLang="ko-KR" dirty="0" smtClean="0"/>
          </a:p>
          <a:p>
            <a:pPr lvl="2"/>
            <a:r>
              <a:rPr lang="ko-KR" altLang="en-US" dirty="0" smtClean="0"/>
              <a:t>각도의 계산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종횡비가 </a:t>
            </a:r>
            <a:r>
              <a:rPr lang="en-US" altLang="ko-KR" dirty="0" smtClean="0"/>
              <a:t>1</a:t>
            </a:r>
            <a:r>
              <a:rPr lang="ko-KR" altLang="en-US" dirty="0"/>
              <a:t> </a:t>
            </a:r>
            <a:r>
              <a:rPr lang="ko-KR" altLang="en-US" dirty="0" smtClean="0"/>
              <a:t>이상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수직 긴 사각형 </a:t>
            </a:r>
            <a:r>
              <a:rPr lang="en-US" altLang="ko-KR" dirty="0" smtClean="0">
                <a:sym typeface="Wingdings" panose="05000000000000000000" pitchFamily="2" charset="2"/>
              </a:rPr>
              <a:t> 90</a:t>
            </a:r>
            <a:r>
              <a:rPr lang="ko-KR" altLang="en-US" dirty="0" smtClean="0">
                <a:sym typeface="Wingdings" panose="05000000000000000000" pitchFamily="2" charset="2"/>
              </a:rPr>
              <a:t>도 회전 필요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3"/>
            <a:r>
              <a:rPr lang="ko-KR" altLang="en-US" dirty="0"/>
              <a:t>두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(</a:t>
            </a:r>
            <a:r>
              <a:rPr lang="ko-KR" altLang="en-US" dirty="0" smtClean="0"/>
              <a:t>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세로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</a:t>
            </a:r>
            <a:r>
              <a:rPr lang="ko-KR" altLang="en-US" dirty="0"/>
              <a:t>맞바꾸고 회전할 </a:t>
            </a:r>
            <a:r>
              <a:rPr lang="ko-KR" altLang="en-US" dirty="0" smtClean="0"/>
              <a:t>각도 </a:t>
            </a:r>
            <a:r>
              <a:rPr lang="en-US" altLang="ko-KR" dirty="0"/>
              <a:t>90</a:t>
            </a:r>
            <a:r>
              <a:rPr lang="ko-KR" altLang="en-US" dirty="0"/>
              <a:t>도 </a:t>
            </a:r>
            <a:r>
              <a:rPr lang="ko-KR" altLang="en-US" dirty="0" smtClean="0"/>
              <a:t>더하면 </a:t>
            </a:r>
            <a:r>
              <a:rPr lang="en-US" altLang="ko-KR" dirty="0" smtClean="0">
                <a:sym typeface="Wingdings" panose="05000000000000000000" pitchFamily="2" charset="2"/>
              </a:rPr>
              <a:t> 90</a:t>
            </a:r>
            <a:r>
              <a:rPr lang="ko-KR" altLang="en-US" dirty="0" smtClean="0">
                <a:sym typeface="Wingdings" panose="05000000000000000000" pitchFamily="2" charset="2"/>
              </a:rPr>
              <a:t>도 만큼 더 회전 수행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3"/>
            <a:endParaRPr lang="en-US" altLang="ko-KR" dirty="0" smtClean="0"/>
          </a:p>
          <a:p>
            <a:pPr lvl="2"/>
            <a:r>
              <a:rPr lang="ko-KR" altLang="en-US" dirty="0" smtClean="0"/>
              <a:t>회전보정</a:t>
            </a:r>
            <a:endParaRPr lang="en-US" altLang="ko-KR" dirty="0" smtClean="0"/>
          </a:p>
          <a:p>
            <a:pPr lvl="3"/>
            <a:r>
              <a:rPr lang="en-US" altLang="ko-KR" dirty="0"/>
              <a:t>cv::getRotationMatrix2D() 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cv</a:t>
            </a:r>
            <a:r>
              <a:rPr lang="en-US" altLang="ko-KR" dirty="0"/>
              <a:t>::</a:t>
            </a:r>
            <a:r>
              <a:rPr lang="en-US" altLang="ko-KR" dirty="0" err="1"/>
              <a:t>warpAffine</a:t>
            </a:r>
            <a:r>
              <a:rPr lang="en-US" altLang="ko-KR" dirty="0"/>
              <a:t>() </a:t>
            </a:r>
            <a:r>
              <a:rPr lang="ko-KR" altLang="en-US" dirty="0" smtClean="0"/>
              <a:t>함수 사용하여 역회전 수행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12.2.5 </a:t>
            </a:r>
            <a:r>
              <a:rPr lang="ko-KR" altLang="en-US" dirty="0"/>
              <a:t>번호판 후보영역 영상 생성</a:t>
            </a:r>
          </a:p>
        </p:txBody>
      </p:sp>
    </p:spTree>
    <p:extLst>
      <p:ext uri="{BB962C8B-B14F-4D97-AF65-F5344CB8AC3E}">
        <p14:creationId xmlns:p14="http://schemas.microsoft.com/office/powerpoint/2010/main" val="280067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후보영상 </a:t>
            </a:r>
            <a:r>
              <a:rPr lang="ko-KR" altLang="en-US" dirty="0"/>
              <a:t>보정 함수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12.2.5 </a:t>
            </a:r>
            <a:r>
              <a:rPr lang="ko-KR" altLang="en-US" dirty="0"/>
              <a:t>번호판 후보영역 영상 생성</a:t>
            </a:r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05" y="1556792"/>
            <a:ext cx="8486775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2162603" y="5485567"/>
            <a:ext cx="2037673" cy="510210"/>
          </a:xfrm>
          <a:prstGeom prst="wedgeRoundRectCallout">
            <a:avLst>
              <a:gd name="adj1" fmla="val -61003"/>
              <a:gd name="adj2" fmla="val -10259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회전사각형 중심점에서 상하좌우로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후보영역만큼 영상 가져오기 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3554118" y="4005064"/>
            <a:ext cx="1150214" cy="316800"/>
          </a:xfrm>
          <a:prstGeom prst="wedgeRoundRectCallout">
            <a:avLst>
              <a:gd name="adj1" fmla="val -66612"/>
              <a:gd name="adj2" fmla="val 9305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회전 변환 행렬 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2606332" y="2780928"/>
            <a:ext cx="1150214" cy="316800"/>
          </a:xfrm>
          <a:prstGeom prst="wedgeRoundRectCallout">
            <a:avLst>
              <a:gd name="adj1" fmla="val -66612"/>
              <a:gd name="adj2" fmla="val 9305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세로로 긴 영역이면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78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 dirty="0"/>
              <a:t>번호판 </a:t>
            </a:r>
            <a:r>
              <a:rPr lang="ko-KR" altLang="en-US" dirty="0" smtClean="0"/>
              <a:t>후보영상 함수  </a:t>
            </a:r>
            <a:r>
              <a:rPr lang="en-US" altLang="ko-KR" dirty="0" err="1"/>
              <a:t>make_candidates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로 구현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12.2.5 </a:t>
            </a:r>
            <a:r>
              <a:rPr lang="ko-KR" altLang="en-US" dirty="0"/>
              <a:t>번호판 후보영역 영상 생성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16752"/>
            <a:ext cx="6984776" cy="5331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179512" y="2708920"/>
            <a:ext cx="1045649" cy="463827"/>
          </a:xfrm>
          <a:prstGeom prst="wedgeRoundRectCallout">
            <a:avLst>
              <a:gd name="adj1" fmla="val 109596"/>
              <a:gd name="adj2" fmla="val 3699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후보영역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개선후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후보영역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재검증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424297" y="3573016"/>
            <a:ext cx="950590" cy="316800"/>
          </a:xfrm>
          <a:prstGeom prst="wedgeRoundRectCallout">
            <a:avLst>
              <a:gd name="adj1" fmla="val 107336"/>
              <a:gd name="adj2" fmla="val 4254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회전 보정 수행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53058" y="4365104"/>
            <a:ext cx="950590" cy="316800"/>
          </a:xfrm>
          <a:prstGeom prst="wedgeRoundRectCallout">
            <a:avLst>
              <a:gd name="adj1" fmla="val 94511"/>
              <a:gd name="adj2" fmla="val 6419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후보 영상 저장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301520" y="6021288"/>
            <a:ext cx="1530935" cy="463827"/>
          </a:xfrm>
          <a:prstGeom prst="wedgeRoundRectCallout">
            <a:avLst>
              <a:gd name="adj1" fmla="val -85818"/>
              <a:gd name="adj2" fmla="val -10417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재검증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탈락 영역은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후보영역 벡터에서 제거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644008" y="4952728"/>
            <a:ext cx="1150214" cy="348480"/>
          </a:xfrm>
          <a:prstGeom prst="wedgeRoundRectCallout">
            <a:avLst>
              <a:gd name="adj1" fmla="val -55936"/>
              <a:gd name="adj2" fmla="val -16158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후보영상 최종 크기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78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헤더 파일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3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메인 소스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12.2.5 </a:t>
            </a:r>
            <a:r>
              <a:rPr lang="ko-KR" altLang="en-US" dirty="0"/>
              <a:t>번호판 후보영역 영상 생성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20" y="1484784"/>
            <a:ext cx="7200000" cy="1952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086"/>
          <a:stretch/>
        </p:blipFill>
        <p:spPr bwMode="auto">
          <a:xfrm>
            <a:off x="755576" y="4149080"/>
            <a:ext cx="7200000" cy="234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사각형 설명선 6"/>
          <p:cNvSpPr/>
          <p:nvPr/>
        </p:nvSpPr>
        <p:spPr>
          <a:xfrm>
            <a:off x="6501730" y="1528024"/>
            <a:ext cx="950590" cy="316800"/>
          </a:xfrm>
          <a:prstGeom prst="wedgeRoundRectCallout">
            <a:avLst>
              <a:gd name="adj1" fmla="val -122870"/>
              <a:gd name="adj2" fmla="val 10434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후보영역 개선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7116759" y="2104088"/>
            <a:ext cx="1045649" cy="316800"/>
          </a:xfrm>
          <a:prstGeom prst="wedgeRoundRectCallout">
            <a:avLst>
              <a:gd name="adj1" fmla="val -122870"/>
              <a:gd name="adj2" fmla="val 10434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후보영상 회전보정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7390304" y="2636912"/>
            <a:ext cx="950590" cy="316800"/>
          </a:xfrm>
          <a:prstGeom prst="wedgeRoundRectCallout">
            <a:avLst>
              <a:gd name="adj1" fmla="val -122870"/>
              <a:gd name="adj2" fmla="val 10434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후보영상 생성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78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12.2.5 </a:t>
            </a:r>
            <a:r>
              <a:rPr lang="ko-KR" altLang="en-US" dirty="0"/>
              <a:t>번호판 후보영역 영상 생성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11"/>
          <a:stretch/>
        </p:blipFill>
        <p:spPr bwMode="auto">
          <a:xfrm>
            <a:off x="1115616" y="836712"/>
            <a:ext cx="6530524" cy="5753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835696" y="3989824"/>
            <a:ext cx="5976664" cy="18002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23528" y="3645024"/>
            <a:ext cx="950590" cy="316800"/>
          </a:xfrm>
          <a:prstGeom prst="wedgeRoundRectCallout">
            <a:avLst>
              <a:gd name="adj1" fmla="val 129636"/>
              <a:gd name="adj2" fmla="val 11156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후보영상 생성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251520" y="5056416"/>
            <a:ext cx="1150214" cy="316800"/>
          </a:xfrm>
          <a:prstGeom prst="wedgeRoundRectCallout">
            <a:avLst>
              <a:gd name="adj1" fmla="val 129345"/>
              <a:gd name="adj2" fmla="val -3034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후보영상 윈도우 표시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72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12.2.5 </a:t>
            </a:r>
            <a:r>
              <a:rPr lang="ko-KR" altLang="en-US" dirty="0"/>
              <a:t>번호판 후보영역 영상 생성</a:t>
            </a:r>
          </a:p>
        </p:txBody>
      </p:sp>
      <p:pic>
        <p:nvPicPr>
          <p:cNvPr id="47105" name="_x209918848" descr="EMB0000385446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10556"/>
            <a:ext cx="5450106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07" name="_x209919168" descr="EMB0000385446d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2646660"/>
            <a:ext cx="3335421" cy="251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99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번호판 판별 위해 </a:t>
            </a:r>
            <a:r>
              <a:rPr lang="en-US" altLang="ko-KR" dirty="0" smtClean="0"/>
              <a:t>SVM</a:t>
            </a:r>
            <a:r>
              <a:rPr lang="ko-KR" altLang="en-US" dirty="0" smtClean="0"/>
              <a:t> 분류 수행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SVM_create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 호출 </a:t>
            </a:r>
            <a:r>
              <a:rPr lang="en-US" altLang="ko-KR" dirty="0" smtClean="0"/>
              <a:t>- SVM </a:t>
            </a:r>
            <a:r>
              <a:rPr lang="ko-KR" altLang="en-US" dirty="0" smtClean="0"/>
              <a:t>클래스 객체 생성</a:t>
            </a:r>
            <a:endParaRPr lang="en-US" altLang="ko-KR" dirty="0" smtClean="0"/>
          </a:p>
          <a:p>
            <a:pPr lvl="2"/>
            <a:r>
              <a:rPr lang="en-US" altLang="ko-KR" dirty="0" err="1"/>
              <a:t>svm</a:t>
            </a:r>
            <a:r>
              <a:rPr lang="en-US" altLang="ko-KR" dirty="0"/>
              <a:t> </a:t>
            </a:r>
            <a:r>
              <a:rPr lang="ko-KR" altLang="en-US" dirty="0"/>
              <a:t>객체를 포인터</a:t>
            </a:r>
            <a:r>
              <a:rPr lang="en-US" altLang="ko-KR" dirty="0"/>
              <a:t>(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)</a:t>
            </a:r>
            <a:r>
              <a:rPr lang="ko-KR" altLang="en-US" dirty="0"/>
              <a:t>로 접근해서 </a:t>
            </a:r>
            <a:r>
              <a:rPr lang="en-US" altLang="ko-KR" dirty="0" smtClean="0"/>
              <a:t>train() </a:t>
            </a:r>
            <a:r>
              <a:rPr lang="ko-KR" altLang="en-US" dirty="0" smtClean="0"/>
              <a:t>함수 호출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/>
              <a:t>학습 수행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후보영상 분류 수행 함수 </a:t>
            </a:r>
            <a:r>
              <a:rPr lang="en-US" altLang="ko-KR" dirty="0" err="1" smtClean="0"/>
              <a:t>classify_plates</a:t>
            </a:r>
            <a:r>
              <a:rPr lang="en-US" altLang="ko-KR" dirty="0" smtClean="0"/>
              <a:t>()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입력 인수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학습을 수행한 </a:t>
            </a:r>
            <a:r>
              <a:rPr lang="en-US" altLang="ko-KR" dirty="0" err="1" smtClean="0"/>
              <a:t>svm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 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번호판 후보영상들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분류 수행 위해 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회전 보정된 번호판 후보영상을 </a:t>
            </a:r>
            <a:r>
              <a:rPr lang="en-US" altLang="ko-KR" dirty="0" smtClean="0"/>
              <a:t>1</a:t>
            </a:r>
            <a:r>
              <a:rPr lang="ko-KR" altLang="en-US" dirty="0" smtClean="0"/>
              <a:t>행 데이터로 변환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자료형을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CV_32F</a:t>
            </a:r>
            <a:r>
              <a:rPr lang="ko-KR" altLang="en-US" dirty="0" smtClean="0"/>
              <a:t>로 변경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svm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객체를 포인터</a:t>
            </a:r>
            <a:r>
              <a:rPr lang="en-US" altLang="ko-KR" dirty="0" smtClean="0"/>
              <a:t>(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접근해서 </a:t>
            </a:r>
            <a:r>
              <a:rPr lang="en-US" altLang="ko-KR" dirty="0" smtClean="0"/>
              <a:t>predict() </a:t>
            </a:r>
            <a:r>
              <a:rPr lang="ko-KR" altLang="en-US" dirty="0" smtClean="0"/>
              <a:t>함수 호출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분류 수행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3"/>
            <a:r>
              <a:rPr lang="ko-KR" altLang="en-US" dirty="0" smtClean="0">
                <a:sym typeface="Wingdings" panose="05000000000000000000" pitchFamily="2" charset="2"/>
              </a:rPr>
              <a:t>학습 및 분류를 위한 행렬 데이터는 </a:t>
            </a:r>
            <a:r>
              <a:rPr lang="en-US" altLang="ko-KR" dirty="0" smtClean="0">
                <a:sym typeface="Wingdings" panose="05000000000000000000" pitchFamily="2" charset="2"/>
              </a:rPr>
              <a:t>1</a:t>
            </a:r>
            <a:r>
              <a:rPr lang="ko-KR" altLang="en-US" dirty="0" smtClean="0">
                <a:sym typeface="Wingdings" panose="05000000000000000000" pitchFamily="2" charset="2"/>
              </a:rPr>
              <a:t>행</a:t>
            </a:r>
            <a:r>
              <a:rPr lang="en-US" altLang="ko-KR" dirty="0" smtClean="0">
                <a:sym typeface="Wingdings" panose="05000000000000000000" pitchFamily="2" charset="2"/>
              </a:rPr>
              <a:t>(1</a:t>
            </a:r>
            <a:r>
              <a:rPr lang="ko-KR" altLang="en-US" dirty="0" smtClean="0">
                <a:sym typeface="Wingdings" panose="05000000000000000000" pitchFamily="2" charset="2"/>
              </a:rPr>
              <a:t>열</a:t>
            </a:r>
            <a:r>
              <a:rPr lang="en-US" altLang="ko-KR" dirty="0" smtClean="0">
                <a:sym typeface="Wingdings" panose="05000000000000000000" pitchFamily="2" charset="2"/>
              </a:rPr>
              <a:t>) </a:t>
            </a:r>
            <a:r>
              <a:rPr lang="ko-KR" altLang="en-US" dirty="0" smtClean="0">
                <a:sym typeface="Wingdings" panose="05000000000000000000" pitchFamily="2" charset="2"/>
              </a:rPr>
              <a:t>데이터 </a:t>
            </a:r>
            <a:r>
              <a:rPr lang="en-US" altLang="ko-KR" dirty="0" smtClean="0">
                <a:sym typeface="Wingdings" panose="05000000000000000000" pitchFamily="2" charset="2"/>
              </a:rPr>
              <a:t>, float </a:t>
            </a:r>
            <a:r>
              <a:rPr lang="ko-KR" altLang="en-US" dirty="0" smtClean="0">
                <a:sym typeface="Wingdings" panose="05000000000000000000" pitchFamily="2" charset="2"/>
              </a:rPr>
              <a:t>형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12.2.6 </a:t>
            </a:r>
            <a:r>
              <a:rPr lang="ko-KR" altLang="en-US" dirty="0" smtClean="0"/>
              <a:t>후보 영상의 번호판 반별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145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 dirty="0"/>
              <a:t>후보영상으로 </a:t>
            </a:r>
            <a:r>
              <a:rPr lang="ko-KR" altLang="en-US" dirty="0" smtClean="0"/>
              <a:t>분류 수행 함수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12.2.6 </a:t>
            </a:r>
            <a:r>
              <a:rPr lang="ko-KR" altLang="en-US" dirty="0"/>
              <a:t>후보 영상의 번호판 반별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64" y="1628800"/>
            <a:ext cx="7962900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4190950" y="1124744"/>
            <a:ext cx="950590" cy="316800"/>
          </a:xfrm>
          <a:prstGeom prst="wedgeRoundRectCallout">
            <a:avLst>
              <a:gd name="adj1" fmla="val -77980"/>
              <a:gd name="adj2" fmla="val 17891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en-US" altLang="ko-KR" sz="1500" smtClean="0">
                <a:solidFill>
                  <a:schemeClr val="accent4">
                    <a:lumMod val="50000"/>
                  </a:schemeClr>
                </a:solidFill>
              </a:rPr>
              <a:t>SVM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객체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6065072" y="1118744"/>
            <a:ext cx="1150214" cy="316800"/>
          </a:xfrm>
          <a:prstGeom prst="wedgeRoundRectCallout">
            <a:avLst>
              <a:gd name="adj1" fmla="val -77980"/>
              <a:gd name="adj2" fmla="val 17891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회전보정된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후보영상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138413" y="3541237"/>
            <a:ext cx="1265235" cy="463827"/>
          </a:xfrm>
          <a:prstGeom prst="wedgeRoundRectCallout">
            <a:avLst>
              <a:gd name="adj1" fmla="val 97157"/>
              <a:gd name="adj2" fmla="val 5515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SVM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객체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내부메서드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포인터로 접근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222566" y="3541237"/>
            <a:ext cx="1265235" cy="316800"/>
          </a:xfrm>
          <a:prstGeom prst="wedgeRoundRectCallout">
            <a:avLst>
              <a:gd name="adj1" fmla="val -62642"/>
              <a:gd name="adj2" fmla="val 11845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분류 결과 행렬로 반환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3654536" y="4941168"/>
            <a:ext cx="1710689" cy="348480"/>
          </a:xfrm>
          <a:prstGeom prst="wedgeRoundRectCallout">
            <a:avLst>
              <a:gd name="adj1" fmla="val -48027"/>
              <a:gd name="adj2" fmla="val -10086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번호판이면 후보영상 번호 반환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98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전처리</a:t>
            </a:r>
            <a:endParaRPr lang="en-US" altLang="ko-KR" dirty="0" smtClean="0"/>
          </a:p>
          <a:p>
            <a:pPr lvl="1"/>
            <a:r>
              <a:rPr lang="ko-KR" altLang="en-US" dirty="0"/>
              <a:t>명암도 </a:t>
            </a:r>
            <a:r>
              <a:rPr lang="ko-KR" altLang="en-US" dirty="0" smtClean="0"/>
              <a:t>영상 및 </a:t>
            </a:r>
            <a:r>
              <a:rPr lang="ko-KR" altLang="en-US" dirty="0" err="1" smtClean="0"/>
              <a:t>가우시안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블러링</a:t>
            </a:r>
            <a:r>
              <a:rPr lang="ko-KR" altLang="en-US" dirty="0" smtClean="0"/>
              <a:t> 수행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이진화와 </a:t>
            </a:r>
            <a:r>
              <a:rPr lang="ko-KR" altLang="en-US" dirty="0" err="1" smtClean="0"/>
              <a:t>모폴로지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연림</a:t>
            </a:r>
            <a:r>
              <a:rPr lang="ko-KR" altLang="en-US" dirty="0" smtClean="0"/>
              <a:t> 연산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12.1.1 </a:t>
            </a:r>
            <a:r>
              <a:rPr lang="ko-KR" altLang="en-US" dirty="0"/>
              <a:t>동전 영상 </a:t>
            </a:r>
            <a:r>
              <a:rPr lang="ko-KR" altLang="en-US" dirty="0" err="1"/>
              <a:t>캡쳐</a:t>
            </a:r>
            <a:r>
              <a:rPr lang="ko-KR" altLang="en-US" dirty="0"/>
              <a:t> 및 전처리</a:t>
            </a:r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40" y="2708920"/>
            <a:ext cx="8134350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5391784" y="3284984"/>
            <a:ext cx="1829724" cy="527484"/>
          </a:xfrm>
          <a:prstGeom prst="wedgeRoundRectCallout">
            <a:avLst>
              <a:gd name="adj1" fmla="val -15883"/>
              <a:gd name="adj2" fmla="val 22177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</a:rPr>
              <a:t> </a:t>
            </a:r>
            <a:r>
              <a:rPr lang="en-US" altLang="ko-KR" sz="1600" dirty="0" err="1" smtClean="0">
                <a:solidFill>
                  <a:schemeClr val="accent4">
                    <a:lumMod val="50000"/>
                  </a:schemeClr>
                </a:solidFill>
              </a:rPr>
              <a:t>otsu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</a:rPr>
              <a:t>방법 이진화 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</a:rPr>
              <a:t>두 영역으로 구분하도록 </a:t>
            </a:r>
            <a:r>
              <a:rPr lang="ko-KR" altLang="en-US" sz="1600" dirty="0" err="1" smtClean="0">
                <a:solidFill>
                  <a:schemeClr val="accent4">
                    <a:lumMod val="50000"/>
                  </a:schemeClr>
                </a:solidFill>
              </a:rPr>
              <a:t>임계값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</a:rPr>
              <a:t> 정해줌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0677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12.2.6 </a:t>
            </a:r>
            <a:r>
              <a:rPr lang="ko-KR" altLang="en-US" dirty="0"/>
              <a:t>후보 영상의 번호판 </a:t>
            </a:r>
            <a:r>
              <a:rPr lang="ko-KR" altLang="en-US" dirty="0" smtClean="0"/>
              <a:t>반별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최종 완성 프로그램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684368" y="1611819"/>
            <a:ext cx="7200000" cy="4481477"/>
            <a:chOff x="684368" y="1611819"/>
            <a:chExt cx="7200000" cy="4481477"/>
          </a:xfrm>
        </p:grpSpPr>
        <p:pic>
          <p:nvPicPr>
            <p:cNvPr id="5120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368" y="1611819"/>
              <a:ext cx="7200000" cy="3457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03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4904"/>
            <a:stretch/>
          </p:blipFill>
          <p:spPr bwMode="auto">
            <a:xfrm>
              <a:off x="684368" y="5068828"/>
              <a:ext cx="7200000" cy="1024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모서리가 둥근 사각형 설명선 6"/>
          <p:cNvSpPr/>
          <p:nvPr/>
        </p:nvSpPr>
        <p:spPr>
          <a:xfrm>
            <a:off x="3050365" y="2996952"/>
            <a:ext cx="3609867" cy="348480"/>
          </a:xfrm>
          <a:prstGeom prst="wedgeRoundRectCallout">
            <a:avLst>
              <a:gd name="adj1" fmla="val -61617"/>
              <a:gd name="adj2" fmla="val -11300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SVM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학습 관련 함수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</a:rPr>
              <a:t>객체 생성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학습데이터 읽기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분류 수행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108919" y="5068828"/>
            <a:ext cx="2983361" cy="348480"/>
          </a:xfrm>
          <a:prstGeom prst="wedgeRoundRectCallout">
            <a:avLst>
              <a:gd name="adj1" fmla="val -8910"/>
              <a:gd name="adj2" fmla="val 10347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학습된 데이터 바로 로드 해서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SVM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객체 생성가능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20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12.2.6 </a:t>
            </a:r>
            <a:r>
              <a:rPr lang="ko-KR" altLang="en-US" dirty="0"/>
              <a:t>후보 영상의 번호판 반별 </a:t>
            </a:r>
            <a:r>
              <a:rPr lang="en-US" altLang="ko-KR" dirty="0"/>
              <a:t>– </a:t>
            </a:r>
            <a:r>
              <a:rPr lang="ko-KR" altLang="en-US" dirty="0"/>
              <a:t>최종 완성 프로그램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95"/>
          <a:stretch/>
        </p:blipFill>
        <p:spPr bwMode="auto">
          <a:xfrm>
            <a:off x="971600" y="980728"/>
            <a:ext cx="7200000" cy="5734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371929" y="3501008"/>
            <a:ext cx="1391759" cy="463827"/>
          </a:xfrm>
          <a:prstGeom prst="wedgeRoundRectCallout">
            <a:avLst>
              <a:gd name="adj1" fmla="val 79491"/>
              <a:gd name="adj2" fmla="val 12807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SVM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분류 결과 반환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0" lvl="2"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-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후보영상 번호 반환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587591" y="4869160"/>
            <a:ext cx="1265235" cy="463827"/>
          </a:xfrm>
          <a:prstGeom prst="wedgeRoundRectCallout">
            <a:avLst>
              <a:gd name="adj1" fmla="val 91043"/>
              <a:gd name="adj2" fmla="val -3620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후보영상 번호로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후보영역 사각형 그림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4084585" y="5871118"/>
            <a:ext cx="1938778" cy="510210"/>
          </a:xfrm>
          <a:prstGeom prst="wedgeRoundRectCallout">
            <a:avLst>
              <a:gd name="adj1" fmla="val -41454"/>
              <a:gd name="adj2" fmla="val -11999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marL="0" lvl="2" algn="ctr"/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</a:rPr>
              <a:t>후보영상 번호로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후보영상 벡터에서 영상 찾아서 윈도우에 표시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69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12.2.6 </a:t>
            </a:r>
            <a:r>
              <a:rPr lang="ko-KR" altLang="en-US" dirty="0"/>
              <a:t>후보 영상의 번호판 반별 </a:t>
            </a:r>
            <a:r>
              <a:rPr lang="en-US" altLang="ko-KR" dirty="0"/>
              <a:t>– </a:t>
            </a:r>
            <a:r>
              <a:rPr lang="ko-KR" altLang="en-US" dirty="0"/>
              <a:t>최종 완성 프로그램</a:t>
            </a:r>
          </a:p>
        </p:txBody>
      </p:sp>
      <p:pic>
        <p:nvPicPr>
          <p:cNvPr id="52225" name="_x208884080" descr="EMB0000385446f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59590"/>
            <a:ext cx="4984834" cy="304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27" name="_x346760456" descr="EMB0000385446f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336" y="1772816"/>
            <a:ext cx="5439310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모서리가 둥근 사각형 설명선 7"/>
          <p:cNvSpPr/>
          <p:nvPr/>
        </p:nvSpPr>
        <p:spPr>
          <a:xfrm>
            <a:off x="5796136" y="3333704"/>
            <a:ext cx="1265235" cy="383328"/>
          </a:xfrm>
          <a:prstGeom prst="wedgeRoundRectCallout">
            <a:avLst>
              <a:gd name="adj1" fmla="val -137213"/>
              <a:gd name="adj2" fmla="val 14779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후보영역 사각형 그림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508104" y="2198710"/>
            <a:ext cx="1530935" cy="510210"/>
          </a:xfrm>
          <a:prstGeom prst="wedgeRoundRectCallout">
            <a:avLst>
              <a:gd name="adj1" fmla="val -81725"/>
              <a:gd name="adj2" fmla="val -6025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</a:rPr>
              <a:t>후보영상 번호로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후보영상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벡터에서 찾아 영상 표시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48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12.3 k-NN</a:t>
            </a:r>
            <a:r>
              <a:rPr lang="ko-KR" altLang="en-US" dirty="0"/>
              <a:t>을 이용한 차량 번호 인식</a:t>
            </a:r>
          </a:p>
        </p:txBody>
      </p:sp>
    </p:spTree>
    <p:extLst>
      <p:ext uri="{BB962C8B-B14F-4D97-AF65-F5344CB8AC3E}">
        <p14:creationId xmlns:p14="http://schemas.microsoft.com/office/powerpoint/2010/main" val="271309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차량 번호판의 숫자와 </a:t>
            </a:r>
            <a:r>
              <a:rPr lang="ko-KR" altLang="en-US" dirty="0" smtClean="0"/>
              <a:t>문자 인식</a:t>
            </a:r>
            <a:endParaRPr lang="en-US" altLang="ko-KR" dirty="0" smtClean="0"/>
          </a:p>
          <a:p>
            <a:pPr lvl="1"/>
            <a:r>
              <a:rPr lang="ko-KR" altLang="en-US" dirty="0"/>
              <a:t>숫자</a:t>
            </a:r>
            <a:r>
              <a:rPr lang="en-US" altLang="ko-KR" dirty="0"/>
              <a:t>(</a:t>
            </a:r>
            <a:r>
              <a:rPr lang="ko-KR" altLang="en-US" dirty="0"/>
              <a:t>문자</a:t>
            </a:r>
            <a:r>
              <a:rPr lang="en-US" altLang="ko-KR" dirty="0"/>
              <a:t>) </a:t>
            </a:r>
            <a:r>
              <a:rPr lang="ko-KR" altLang="en-US" dirty="0"/>
              <a:t>학습 모듈과 숫자</a:t>
            </a:r>
            <a:r>
              <a:rPr lang="en-US" altLang="ko-KR" dirty="0"/>
              <a:t>(</a:t>
            </a:r>
            <a:r>
              <a:rPr lang="ko-KR" altLang="en-US" dirty="0"/>
              <a:t>문자</a:t>
            </a:r>
            <a:r>
              <a:rPr lang="en-US" altLang="ko-KR" dirty="0"/>
              <a:t>) </a:t>
            </a:r>
            <a:r>
              <a:rPr lang="ko-KR" altLang="en-US" dirty="0"/>
              <a:t>인식 </a:t>
            </a:r>
            <a:r>
              <a:rPr lang="ko-KR" altLang="en-US" dirty="0" smtClean="0"/>
              <a:t>모듈로 구성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12.3.1 </a:t>
            </a:r>
            <a:r>
              <a:rPr lang="ko-KR" altLang="en-US" dirty="0"/>
              <a:t>번호판 문자 인식 프로그램 전체 처리 과정</a:t>
            </a:r>
          </a:p>
        </p:txBody>
      </p:sp>
      <p:pic>
        <p:nvPicPr>
          <p:cNvPr id="54273" name="_x345504416" descr="EMB00003854470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3" y="2060848"/>
            <a:ext cx="5608585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21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51"/>
          <a:stretch/>
        </p:blipFill>
        <p:spPr bwMode="auto">
          <a:xfrm>
            <a:off x="827584" y="3933056"/>
            <a:ext cx="7362825" cy="201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숫자 및 문자 인식에 </a:t>
            </a:r>
            <a:r>
              <a:rPr lang="en-US" altLang="ko-KR" dirty="0" smtClean="0"/>
              <a:t>k-NN </a:t>
            </a:r>
            <a:r>
              <a:rPr lang="ko-KR" altLang="en-US" dirty="0" smtClean="0"/>
              <a:t>알고리즘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예제</a:t>
            </a:r>
            <a:r>
              <a:rPr lang="en-US" altLang="ko-KR" dirty="0"/>
              <a:t>_10.3.3</a:t>
            </a:r>
            <a:r>
              <a:rPr lang="ko-KR" altLang="en-US" dirty="0"/>
              <a:t>에서 </a:t>
            </a:r>
            <a:r>
              <a:rPr lang="en-US" altLang="ko-KR" dirty="0" smtClean="0"/>
              <a:t>KNN_number.cpp</a:t>
            </a:r>
            <a:r>
              <a:rPr lang="ko-KR" altLang="en-US" dirty="0" smtClean="0"/>
              <a:t> 소스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학습데이터 </a:t>
            </a:r>
            <a:r>
              <a:rPr lang="ko-KR" altLang="en-US" dirty="0" err="1"/>
              <a:t>로드해서</a:t>
            </a:r>
            <a:r>
              <a:rPr lang="ko-KR" altLang="en-US" dirty="0"/>
              <a:t> </a:t>
            </a:r>
            <a:r>
              <a:rPr lang="en-US" altLang="ko-KR" dirty="0" err="1" smtClean="0"/>
              <a:t>KNeares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생성 및 학습 수행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 소스를 </a:t>
            </a:r>
            <a:r>
              <a:rPr lang="en-US" altLang="ko-KR" dirty="0" err="1"/>
              <a:t>kNN_train</a:t>
            </a:r>
            <a:r>
              <a:rPr lang="en-US" altLang="ko-KR" dirty="0"/>
              <a:t>() </a:t>
            </a:r>
            <a:r>
              <a:rPr lang="ko-KR" altLang="en-US" dirty="0" smtClean="0"/>
              <a:t>함수로 변경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헤더 파일 </a:t>
            </a:r>
            <a:r>
              <a:rPr lang="en-US" altLang="ko-KR" dirty="0" smtClean="0"/>
              <a:t>knn.hpp</a:t>
            </a:r>
            <a:r>
              <a:rPr lang="ko-KR" altLang="en-US" dirty="0" smtClean="0"/>
              <a:t>에 저장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12.3.2 </a:t>
            </a:r>
            <a:r>
              <a:rPr lang="ko-KR" altLang="en-US" dirty="0"/>
              <a:t>숫자 및 문자 영상의 학습</a:t>
            </a: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2483768" y="3436208"/>
            <a:ext cx="1684029" cy="348480"/>
          </a:xfrm>
          <a:prstGeom prst="wedgeRoundRectCallout">
            <a:avLst>
              <a:gd name="adj1" fmla="val 33695"/>
              <a:gd name="adj2" fmla="val 12534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학습 데이터 전체 영상 파일 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4650484" y="3303752"/>
            <a:ext cx="785612" cy="348480"/>
          </a:xfrm>
          <a:prstGeom prst="wedgeRoundRectCallout">
            <a:avLst>
              <a:gd name="adj1" fmla="val -5755"/>
              <a:gd name="adj2" fmla="val 1712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선출 이웃 수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789008" y="5521172"/>
            <a:ext cx="1045649" cy="348480"/>
          </a:xfrm>
          <a:prstGeom prst="wedgeRoundRectCallout">
            <a:avLst>
              <a:gd name="adj1" fmla="val -131848"/>
              <a:gd name="adj2" fmla="val 4880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학습 영상 이진화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15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12.3.2 </a:t>
            </a:r>
            <a:r>
              <a:rPr lang="ko-KR" altLang="en-US" dirty="0"/>
              <a:t>숫자 및 문자 영상의 학습</a:t>
            </a:r>
          </a:p>
        </p:txBody>
      </p:sp>
      <p:pic>
        <p:nvPicPr>
          <p:cNvPr id="552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61"/>
          <a:stretch/>
        </p:blipFill>
        <p:spPr bwMode="auto">
          <a:xfrm>
            <a:off x="890588" y="1556792"/>
            <a:ext cx="7362825" cy="470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사각형 설명선 6"/>
          <p:cNvSpPr/>
          <p:nvPr/>
        </p:nvSpPr>
        <p:spPr>
          <a:xfrm>
            <a:off x="213235" y="3397127"/>
            <a:ext cx="1150214" cy="510210"/>
          </a:xfrm>
          <a:prstGeom prst="wedgeRoundRectCallout">
            <a:avLst>
              <a:gd name="adj1" fmla="val 104127"/>
              <a:gd name="adj2" fmla="val 4998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중앙배치 및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0" lvl="2"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1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행 데이터 생성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939382" y="5877272"/>
            <a:ext cx="1265235" cy="316800"/>
          </a:xfrm>
          <a:prstGeom prst="wedgeRoundRectCallout">
            <a:avLst>
              <a:gd name="adj1" fmla="val -43011"/>
              <a:gd name="adj2" fmla="val -12153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500" err="1" smtClean="0">
                <a:solidFill>
                  <a:schemeClr val="accent4">
                    <a:lumMod val="50000"/>
                  </a:schemeClr>
                </a:solidFill>
              </a:rPr>
              <a:t>한행이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하나의 샘플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45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숫자 학습</a:t>
            </a:r>
            <a:r>
              <a:rPr lang="en-US" altLang="ko-KR" dirty="0" smtClean="0"/>
              <a:t> </a:t>
            </a:r>
            <a:r>
              <a:rPr lang="ko-KR" altLang="en-US" dirty="0" smtClean="0"/>
              <a:t>영상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10.3.3</a:t>
            </a:r>
            <a:r>
              <a:rPr lang="ko-KR" altLang="en-US" dirty="0" smtClean="0"/>
              <a:t>절 예시파일 그대로 사용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train_numbers.png</a:t>
            </a:r>
          </a:p>
          <a:p>
            <a:r>
              <a:rPr lang="ko-KR" altLang="en-US" dirty="0" smtClean="0"/>
              <a:t>문자 학습 영상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아래한글 파일로 작성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image/</a:t>
            </a:r>
            <a:r>
              <a:rPr lang="ko-KR" altLang="en-US" dirty="0" smtClean="0"/>
              <a:t>글자체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hwp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영상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train_texts.png</a:t>
            </a:r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문자학습</a:t>
            </a:r>
            <a:endParaRPr lang="en-US" altLang="ko-KR" dirty="0" smtClean="0"/>
          </a:p>
          <a:p>
            <a:pPr lvl="2"/>
            <a:r>
              <a:rPr lang="fr-FR" altLang="ko-KR" dirty="0" smtClean="0"/>
              <a:t>kNN_train("../image/trainimage/train_numbers.png", K1, 10, 20);</a:t>
            </a:r>
          </a:p>
          <a:p>
            <a:pPr lvl="1"/>
            <a:r>
              <a:rPr lang="ko-KR" altLang="en-US" dirty="0" smtClean="0"/>
              <a:t>숫자 학습</a:t>
            </a:r>
            <a:endParaRPr lang="fr-FR" altLang="ko-KR" dirty="0" smtClean="0"/>
          </a:p>
          <a:p>
            <a:pPr lvl="2"/>
            <a:r>
              <a:rPr lang="fr-FR" altLang="ko-KR" dirty="0" smtClean="0"/>
              <a:t>kNN_train("../image/trainimage/</a:t>
            </a:r>
            <a:r>
              <a:rPr lang="en-US" altLang="ko-KR" dirty="0" smtClean="0"/>
              <a:t>train_texts.png </a:t>
            </a:r>
            <a:r>
              <a:rPr lang="fr-FR" altLang="ko-KR" dirty="0" smtClean="0"/>
              <a:t>", K2, 25, 20);</a:t>
            </a:r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12.3.2 </a:t>
            </a:r>
            <a:r>
              <a:rPr lang="ko-KR" altLang="en-US" smtClean="0"/>
              <a:t>숫자 및 문자 영상의 학습</a:t>
            </a:r>
            <a:endParaRPr lang="ko-KR" altLang="en-US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60648"/>
            <a:ext cx="3644632" cy="4642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521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전처리 과정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번호판 </a:t>
            </a:r>
            <a:r>
              <a:rPr lang="ko-KR" altLang="en-US" dirty="0"/>
              <a:t>영상의 </a:t>
            </a:r>
            <a:r>
              <a:rPr lang="ko-KR" altLang="en-US" dirty="0" smtClean="0"/>
              <a:t>크기 </a:t>
            </a:r>
            <a:r>
              <a:rPr lang="en-US" altLang="ko-KR" dirty="0"/>
              <a:t>180×35</a:t>
            </a:r>
            <a:r>
              <a:rPr lang="ko-KR" altLang="en-US" dirty="0"/>
              <a:t>로 변경한 후에 </a:t>
            </a:r>
            <a:r>
              <a:rPr lang="ko-KR" altLang="en-US" dirty="0" smtClean="0"/>
              <a:t>이진화 수행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모서리 부분</a:t>
            </a:r>
            <a:r>
              <a:rPr lang="en-US" altLang="ko-KR" dirty="0" smtClean="0"/>
              <a:t>(</a:t>
            </a:r>
            <a:r>
              <a:rPr lang="ko-KR" altLang="en-US" dirty="0" smtClean="0"/>
              <a:t>좌우로 </a:t>
            </a:r>
            <a:r>
              <a:rPr lang="en-US" altLang="ko-KR" dirty="0" smtClean="0"/>
              <a:t>6</a:t>
            </a:r>
            <a:r>
              <a:rPr lang="ko-KR" altLang="en-US" dirty="0" smtClean="0"/>
              <a:t>픽셀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상하 </a:t>
            </a:r>
            <a:r>
              <a:rPr lang="en-US" altLang="ko-KR" dirty="0" smtClean="0"/>
              <a:t>3</a:t>
            </a:r>
            <a:r>
              <a:rPr lang="ko-KR" altLang="en-US" dirty="0" smtClean="0"/>
              <a:t>픽셀</a:t>
            </a:r>
            <a:r>
              <a:rPr lang="en-US" altLang="ko-KR" dirty="0" smtClean="0"/>
              <a:t>)</a:t>
            </a:r>
            <a:r>
              <a:rPr lang="ko-KR" altLang="en-US" dirty="0" smtClean="0"/>
              <a:t> 제거 </a:t>
            </a:r>
            <a:endParaRPr lang="en-US" altLang="ko-KR" dirty="0" smtClean="0"/>
          </a:p>
          <a:p>
            <a:pPr lvl="2"/>
            <a:r>
              <a:rPr lang="ko-KR" altLang="en-US" dirty="0"/>
              <a:t>상하좌우 모서리 부분에서 잡음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8369" name="_x211347376" descr="EMB00003854473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0968"/>
            <a:ext cx="6176729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12.3.2 </a:t>
            </a:r>
            <a:r>
              <a:rPr lang="ko-KR" altLang="en-US" dirty="0"/>
              <a:t>번호판 영상 전처리</a:t>
            </a:r>
          </a:p>
        </p:txBody>
      </p:sp>
    </p:spTree>
    <p:extLst>
      <p:ext uri="{BB962C8B-B14F-4D97-AF65-F5344CB8AC3E}">
        <p14:creationId xmlns:p14="http://schemas.microsoft.com/office/powerpoint/2010/main" val="404019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전처리 수행 함수 구현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12.3.2 </a:t>
            </a:r>
            <a:r>
              <a:rPr lang="ko-KR" altLang="en-US" dirty="0"/>
              <a:t>번호판 영상 전처리</a:t>
            </a: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00808"/>
            <a:ext cx="813435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3450781" y="4797184"/>
            <a:ext cx="1265235" cy="288000"/>
          </a:xfrm>
          <a:prstGeom prst="wedgeRoundRectCallout">
            <a:avLst>
              <a:gd name="adj1" fmla="val -62011"/>
              <a:gd name="adj2" fmla="val -23326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모서리 제거 사각형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11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동전 검출 과정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낱개의 동전객체 인식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중심 좌표와 </a:t>
            </a:r>
            <a:r>
              <a:rPr lang="ko-KR" altLang="en-US" dirty="0" smtClean="0"/>
              <a:t>반지름 계산</a:t>
            </a:r>
            <a:endParaRPr lang="en-US" altLang="ko-KR" dirty="0" smtClean="0"/>
          </a:p>
          <a:p>
            <a:pPr lvl="1"/>
            <a:r>
              <a:rPr lang="en-US" altLang="ko-KR" dirty="0" err="1"/>
              <a:t>find_coins</a:t>
            </a:r>
            <a:r>
              <a:rPr lang="en-US" altLang="ko-KR" dirty="0"/>
              <a:t>() </a:t>
            </a:r>
            <a:r>
              <a:rPr lang="ko-KR" altLang="en-US" dirty="0" smtClean="0"/>
              <a:t>함수에서 구현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cv</a:t>
            </a:r>
            <a:r>
              <a:rPr lang="en-US" altLang="ko-KR" dirty="0"/>
              <a:t>::</a:t>
            </a:r>
            <a:r>
              <a:rPr lang="en-US" altLang="ko-KR" dirty="0" err="1"/>
              <a:t>findContours</a:t>
            </a:r>
            <a:r>
              <a:rPr lang="en-US" altLang="ko-KR" dirty="0"/>
              <a:t>() </a:t>
            </a:r>
            <a:r>
              <a:rPr lang="ko-KR" altLang="en-US" dirty="0" smtClean="0"/>
              <a:t>함수 사용해 외곽선 검출</a:t>
            </a:r>
            <a:endParaRPr lang="en-US" altLang="ko-KR" dirty="0" smtClean="0"/>
          </a:p>
          <a:p>
            <a:pPr lvl="1"/>
            <a:r>
              <a:rPr lang="en-US" altLang="ko-KR" dirty="0"/>
              <a:t>cv::</a:t>
            </a:r>
            <a:r>
              <a:rPr lang="en-US" altLang="ko-KR" dirty="0" err="1"/>
              <a:t>minAreaRect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 사용해 동전 최소영역 검출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12.1.2 </a:t>
            </a:r>
            <a:r>
              <a:rPr lang="ko-KR" altLang="en-US" dirty="0"/>
              <a:t>모든 동전 객체 검출</a:t>
            </a:r>
          </a:p>
        </p:txBody>
      </p:sp>
    </p:spTree>
    <p:extLst>
      <p:ext uri="{BB962C8B-B14F-4D97-AF65-F5344CB8AC3E}">
        <p14:creationId xmlns:p14="http://schemas.microsoft.com/office/powerpoint/2010/main" val="352493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숫자와 문자 </a:t>
            </a:r>
            <a:r>
              <a:rPr lang="ko-KR" altLang="en-US" dirty="0" smtClean="0"/>
              <a:t>객체 찾기 함수 </a:t>
            </a:r>
            <a:r>
              <a:rPr lang="en-US" altLang="ko-KR" dirty="0" err="1"/>
              <a:t>find_objects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로 구현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cv</a:t>
            </a:r>
            <a:r>
              <a:rPr lang="en-US" altLang="ko-KR" dirty="0"/>
              <a:t>::</a:t>
            </a:r>
            <a:r>
              <a:rPr lang="en-US" altLang="ko-KR" dirty="0" err="1"/>
              <a:t>findContours</a:t>
            </a:r>
            <a:r>
              <a:rPr lang="en-US" altLang="ko-KR" dirty="0"/>
              <a:t>() </a:t>
            </a:r>
            <a:r>
              <a:rPr lang="ko-KR" altLang="en-US" dirty="0" smtClean="0"/>
              <a:t>함수로 객체 외곽선 검출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검출 객체 넓이로 잡음 제거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150</a:t>
            </a:r>
            <a:r>
              <a:rPr lang="ko-KR" altLang="en-US" dirty="0"/>
              <a:t>보다 작은 </a:t>
            </a:r>
            <a:r>
              <a:rPr lang="ko-KR" altLang="en-US" dirty="0" smtClean="0"/>
              <a:t>것은 잡음으로 처리</a:t>
            </a:r>
            <a:endParaRPr lang="en-US" altLang="ko-KR" dirty="0" smtClean="0"/>
          </a:p>
          <a:p>
            <a:pPr lvl="1"/>
            <a:r>
              <a:rPr lang="ko-KR" altLang="en-US" dirty="0"/>
              <a:t>검출 </a:t>
            </a:r>
            <a:r>
              <a:rPr lang="ko-KR" altLang="en-US" dirty="0" smtClean="0"/>
              <a:t>객체 </a:t>
            </a:r>
            <a:r>
              <a:rPr lang="ko-KR" altLang="en-US" dirty="0" err="1" smtClean="0"/>
              <a:t>종횡비로</a:t>
            </a:r>
            <a:r>
              <a:rPr lang="ko-KR" altLang="en-US" dirty="0" smtClean="0"/>
              <a:t> 잡음제거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가로로 긴 객체는 숫자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 아님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번호판은 숫자와 문자 공존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번호판 영상의 크기가 일정하기 때문에 문자영역 위치 확인 가능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45~80</a:t>
            </a:r>
            <a:r>
              <a:rPr lang="ko-KR" altLang="en-US" dirty="0" smtClean="0"/>
              <a:t>픽셀 범위 객체는 문자로 인지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문자객체 여러 부분으로 분리되어 검출 가능 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문자객체 영역들을 </a:t>
            </a:r>
            <a:r>
              <a:rPr lang="ko-KR" altLang="en-US" dirty="0"/>
              <a:t>논리합으로 </a:t>
            </a:r>
            <a:r>
              <a:rPr lang="ko-KR" altLang="en-US" dirty="0" smtClean="0"/>
              <a:t>누적하여 하나의 영역으로 만듦</a:t>
            </a:r>
            <a:endParaRPr lang="en-US" altLang="ko-KR" dirty="0" smtClean="0"/>
          </a:p>
          <a:p>
            <a:pPr lvl="3"/>
            <a:r>
              <a:rPr lang="ko-KR" altLang="en-US" dirty="0"/>
              <a:t>문자객체 잡음은 넒이 </a:t>
            </a:r>
            <a:r>
              <a:rPr lang="en-US" altLang="ko-KR" dirty="0"/>
              <a:t>60 </a:t>
            </a:r>
            <a:r>
              <a:rPr lang="ko-KR" altLang="en-US" dirty="0" smtClean="0"/>
              <a:t>미만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12.3.3 </a:t>
            </a:r>
            <a:r>
              <a:rPr lang="ko-KR" altLang="en-US" dirty="0"/>
              <a:t>숫자 </a:t>
            </a:r>
            <a:r>
              <a:rPr lang="ko-KR" altLang="en-US" dirty="0" smtClean="0"/>
              <a:t>및 </a:t>
            </a:r>
            <a:r>
              <a:rPr lang="ko-KR" altLang="en-US" dirty="0"/>
              <a:t>문자 객체 검색</a:t>
            </a:r>
          </a:p>
        </p:txBody>
      </p:sp>
      <p:pic>
        <p:nvPicPr>
          <p:cNvPr id="61443" name="_x345441216" descr="EMB00003854473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087" y="2060848"/>
            <a:ext cx="4098837" cy="190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91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12.3.3 </a:t>
            </a:r>
            <a:r>
              <a:rPr lang="ko-KR" altLang="en-US" dirty="0"/>
              <a:t>숫자 및 문자 객체 검색</a:t>
            </a: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052736"/>
            <a:ext cx="7002937" cy="568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92182" y="2060848"/>
            <a:ext cx="1150214" cy="288000"/>
          </a:xfrm>
          <a:prstGeom prst="wedgeRoundRectCallout">
            <a:avLst>
              <a:gd name="adj1" fmla="val 90963"/>
              <a:gd name="adj2" fmla="val -9039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객체 외곽선 검출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6187085" y="3501040"/>
            <a:ext cx="1265235" cy="288000"/>
          </a:xfrm>
          <a:prstGeom prst="wedgeRoundRectCallout">
            <a:avLst>
              <a:gd name="adj1" fmla="val -134945"/>
              <a:gd name="adj2" fmla="val 4719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문자 객체 잡음 기준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4545076" y="4509120"/>
            <a:ext cx="1265235" cy="288000"/>
          </a:xfrm>
          <a:prstGeom prst="wedgeRoundRectCallout">
            <a:avLst>
              <a:gd name="adj1" fmla="val -126513"/>
              <a:gd name="adj2" fmla="val -15124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숫자 객체 잡음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기숫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922845" y="5992520"/>
            <a:ext cx="2241443" cy="316800"/>
          </a:xfrm>
          <a:prstGeom prst="wedgeRoundRectCallout">
            <a:avLst>
              <a:gd name="adj1" fmla="val -126513"/>
              <a:gd name="adj2" fmla="val -15124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검출된 문자객체들 하나의 객체로 누적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81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숫자와 문자 </a:t>
            </a:r>
            <a:r>
              <a:rPr lang="ko-KR" altLang="en-US" dirty="0" smtClean="0"/>
              <a:t>사각형들 </a:t>
            </a:r>
            <a:r>
              <a:rPr lang="ko-KR" altLang="en-US" dirty="0"/>
              <a:t>벡터</a:t>
            </a:r>
            <a:r>
              <a:rPr lang="en-US" altLang="ko-KR" dirty="0"/>
              <a:t>(</a:t>
            </a:r>
            <a:r>
              <a:rPr lang="en-US" altLang="ko-KR" dirty="0" err="1"/>
              <a:t>obejct_rects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1"/>
            <a:r>
              <a:rPr lang="en-US" altLang="ko-KR" dirty="0"/>
              <a:t>cv::</a:t>
            </a:r>
            <a:r>
              <a:rPr lang="en-US" altLang="ko-KR" dirty="0" err="1"/>
              <a:t>findContours</a:t>
            </a:r>
            <a:r>
              <a:rPr lang="en-US" altLang="ko-KR" dirty="0"/>
              <a:t>() </a:t>
            </a:r>
            <a:r>
              <a:rPr lang="ko-KR" altLang="en-US" dirty="0" smtClean="0"/>
              <a:t>함수로 객체 외각선 </a:t>
            </a:r>
            <a:r>
              <a:rPr lang="ko-KR" altLang="en-US" dirty="0" err="1" smtClean="0"/>
              <a:t>검출시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검출 사각형들 위치 정렬되어 있지 않음 </a:t>
            </a:r>
            <a:endParaRPr lang="en-US" altLang="ko-KR" dirty="0" smtClean="0"/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sym typeface="Wingdings" panose="05000000000000000000" pitchFamily="2" charset="2"/>
              </a:rPr>
              <a:t>각 사각형이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/>
              <a:t>몇 </a:t>
            </a:r>
            <a:r>
              <a:rPr lang="ko-KR" altLang="en-US" dirty="0"/>
              <a:t>번째 </a:t>
            </a:r>
            <a:r>
              <a:rPr lang="ko-KR" altLang="en-US" dirty="0" smtClean="0"/>
              <a:t>숫자</a:t>
            </a:r>
            <a:r>
              <a:rPr lang="en-US" altLang="ko-KR" dirty="0" smtClean="0"/>
              <a:t>/</a:t>
            </a:r>
            <a:r>
              <a:rPr lang="ko-KR" altLang="en-US" dirty="0" smtClean="0"/>
              <a:t>문자 인지 확인 불가 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각 사각형을 </a:t>
            </a:r>
            <a:r>
              <a:rPr lang="en-US" altLang="ko-KR" dirty="0" smtClean="0"/>
              <a:t>x</a:t>
            </a:r>
            <a:r>
              <a:rPr lang="ko-KR" altLang="en-US" dirty="0" smtClean="0"/>
              <a:t>좌표 순으로 정렬 필요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sort_rects</a:t>
            </a:r>
            <a:r>
              <a:rPr lang="en-US" altLang="ko-KR" dirty="0"/>
              <a:t>() </a:t>
            </a:r>
            <a:r>
              <a:rPr lang="ko-KR" altLang="en-US" dirty="0" smtClean="0"/>
              <a:t>함수로 구현</a:t>
            </a:r>
            <a:endParaRPr lang="en-US" altLang="ko-KR" dirty="0" smtClean="0"/>
          </a:p>
          <a:p>
            <a:pPr lvl="2"/>
            <a:r>
              <a:rPr lang="en-US" altLang="ko-KR" dirty="0"/>
              <a:t>cv::</a:t>
            </a:r>
            <a:r>
              <a:rPr lang="en-US" altLang="ko-KR" dirty="0" err="1"/>
              <a:t>sortIdx</a:t>
            </a:r>
            <a:r>
              <a:rPr lang="en-US" altLang="ko-KR" dirty="0"/>
              <a:t>() </a:t>
            </a:r>
            <a:r>
              <a:rPr lang="ko-KR" altLang="en-US" dirty="0" smtClean="0"/>
              <a:t>함수 이용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12.3.4 </a:t>
            </a:r>
            <a:r>
              <a:rPr lang="ko-KR" altLang="en-US" dirty="0"/>
              <a:t>검출 객체 위치 정렬 및 개별 숫자</a:t>
            </a:r>
            <a:r>
              <a:rPr lang="en-US" altLang="ko-KR" dirty="0"/>
              <a:t>(</a:t>
            </a:r>
            <a:r>
              <a:rPr lang="ko-KR" altLang="en-US" dirty="0"/>
              <a:t>문자</a:t>
            </a:r>
            <a:r>
              <a:rPr lang="en-US" altLang="ko-KR" dirty="0"/>
              <a:t>) </a:t>
            </a:r>
            <a:r>
              <a:rPr lang="ko-KR" altLang="en-US" dirty="0"/>
              <a:t>영상 생성</a:t>
            </a:r>
          </a:p>
        </p:txBody>
      </p:sp>
    </p:spTree>
    <p:extLst>
      <p:ext uri="{BB962C8B-B14F-4D97-AF65-F5344CB8AC3E}">
        <p14:creationId xmlns:p14="http://schemas.microsoft.com/office/powerpoint/2010/main" val="339681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12.3.4 </a:t>
            </a:r>
            <a:r>
              <a:rPr lang="ko-KR" altLang="en-US" dirty="0"/>
              <a:t>검출 객체 위치 정렬 및 개별 숫자</a:t>
            </a:r>
            <a:r>
              <a:rPr lang="en-US" altLang="ko-KR" dirty="0"/>
              <a:t>(</a:t>
            </a:r>
            <a:r>
              <a:rPr lang="ko-KR" altLang="en-US" dirty="0"/>
              <a:t>문자</a:t>
            </a:r>
            <a:r>
              <a:rPr lang="en-US" altLang="ko-KR" dirty="0"/>
              <a:t>) </a:t>
            </a:r>
            <a:r>
              <a:rPr lang="ko-KR" altLang="en-US" dirty="0"/>
              <a:t>영상 생성</a:t>
            </a: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7" y="1556793"/>
            <a:ext cx="7734821" cy="4162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3491880" y="1224973"/>
            <a:ext cx="864173" cy="288000"/>
          </a:xfrm>
          <a:prstGeom prst="wedgeRoundRectCallout">
            <a:avLst>
              <a:gd name="adj1" fmla="val -54242"/>
              <a:gd name="adj2" fmla="val 15037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검출 객체들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5726042" y="1268760"/>
            <a:ext cx="1150214" cy="288000"/>
          </a:xfrm>
          <a:prstGeom prst="wedgeRoundRectCallout">
            <a:avLst>
              <a:gd name="adj1" fmla="val -54242"/>
              <a:gd name="adj2" fmla="val 15037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정렬된 객체 반환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4716016" y="3212976"/>
            <a:ext cx="2465587" cy="288000"/>
          </a:xfrm>
          <a:prstGeom prst="wedgeRoundRectCallout">
            <a:avLst>
              <a:gd name="adj1" fmla="val -72750"/>
              <a:gd name="adj2" fmla="val -10626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x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좌표 기준 정렬을 위해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x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좌표를 행렬로 저장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354893" y="4358950"/>
            <a:ext cx="2241443" cy="510210"/>
          </a:xfrm>
          <a:prstGeom prst="wedgeRoundRectCallout">
            <a:avLst>
              <a:gd name="adj1" fmla="val -78931"/>
              <a:gd name="adj2" fmla="val -13008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x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좌표 행렬을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열단위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오름차운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정렬 후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,</a:t>
            </a:r>
          </a:p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정렬 원소의 원본 좌표 반환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548393" y="5373216"/>
            <a:ext cx="1391759" cy="463827"/>
          </a:xfrm>
          <a:prstGeom prst="wedgeRoundRectCallout">
            <a:avLst>
              <a:gd name="adj1" fmla="val -49355"/>
              <a:gd name="adj2" fmla="val -15696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정렬 원소의 원본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좌표로객체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사각형 가져옴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85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검출 객체 </a:t>
            </a:r>
            <a:r>
              <a:rPr lang="ko-KR" altLang="en-US" dirty="0" smtClean="0"/>
              <a:t>영상 분류하여 </a:t>
            </a:r>
            <a:r>
              <a:rPr lang="ko-KR" altLang="en-US" dirty="0"/>
              <a:t>숫자 및 </a:t>
            </a:r>
            <a:r>
              <a:rPr lang="ko-KR" altLang="en-US" dirty="0" smtClean="0"/>
              <a:t>문자 인식</a:t>
            </a:r>
            <a:endParaRPr lang="en-US" altLang="ko-KR" dirty="0" smtClean="0"/>
          </a:p>
          <a:p>
            <a:pPr lvl="1"/>
            <a:r>
              <a:rPr lang="en-US" altLang="ko-KR" dirty="0" err="1"/>
              <a:t>classify_numbers</a:t>
            </a:r>
            <a:r>
              <a:rPr lang="en-US" altLang="ko-KR" dirty="0"/>
              <a:t>() </a:t>
            </a:r>
            <a:r>
              <a:rPr lang="ko-KR" altLang="en-US" dirty="0"/>
              <a:t>함수로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pPr lvl="2"/>
            <a:r>
              <a:rPr lang="en-US" altLang="ko-KR" dirty="0"/>
              <a:t>10</a:t>
            </a:r>
            <a:r>
              <a:rPr lang="ko-KR" altLang="en-US" dirty="0"/>
              <a:t>장 </a:t>
            </a:r>
            <a:r>
              <a:rPr lang="en-US" altLang="ko-KR" dirty="0"/>
              <a:t>3</a:t>
            </a:r>
            <a:r>
              <a:rPr lang="ko-KR" altLang="en-US" dirty="0" smtClean="0"/>
              <a:t>절 숫자 인식 예제에서 사용한 함수 사용</a:t>
            </a:r>
            <a:endParaRPr lang="en-US" altLang="ko-KR" dirty="0" smtClean="0"/>
          </a:p>
          <a:p>
            <a:pPr lvl="3"/>
            <a:r>
              <a:rPr lang="en-US" altLang="ko-KR" dirty="0" err="1"/>
              <a:t>find_number</a:t>
            </a:r>
            <a:r>
              <a:rPr lang="en-US" altLang="ko-KR" dirty="0"/>
              <a:t>()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숫자객체 검출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place_middle</a:t>
            </a:r>
            <a:r>
              <a:rPr lang="en-US" altLang="ko-KR" dirty="0"/>
              <a:t>()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숫자 중앙배치 및 </a:t>
            </a:r>
            <a:r>
              <a:rPr lang="en-US" altLang="ko-KR" dirty="0" smtClean="0"/>
              <a:t>1</a:t>
            </a:r>
            <a:r>
              <a:rPr lang="ko-KR" altLang="en-US" dirty="0" smtClean="0"/>
              <a:t>행 데이터 생성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12.3.5 </a:t>
            </a:r>
            <a:r>
              <a:rPr lang="ko-KR" altLang="en-US" dirty="0"/>
              <a:t>검출 객체 영상의 숫자 및 문자 인식</a:t>
            </a:r>
          </a:p>
        </p:txBody>
      </p:sp>
    </p:spTree>
    <p:extLst>
      <p:ext uri="{BB962C8B-B14F-4D97-AF65-F5344CB8AC3E}">
        <p14:creationId xmlns:p14="http://schemas.microsoft.com/office/powerpoint/2010/main" val="345027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692696"/>
            <a:ext cx="6912768" cy="6084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12.3.5 </a:t>
            </a:r>
            <a:r>
              <a:rPr lang="ko-KR" altLang="en-US" dirty="0"/>
              <a:t>검출 객체 영상의 숫자 및 문자 인식</a:t>
            </a: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305716" y="4259209"/>
            <a:ext cx="1150214" cy="510210"/>
          </a:xfrm>
          <a:prstGeom prst="wedgeRoundRectCallout">
            <a:avLst>
              <a:gd name="adj1" fmla="val 95674"/>
              <a:gd name="adj2" fmla="val -3265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세번째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검출 객체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문자객체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422757" y="1628801"/>
            <a:ext cx="2037675" cy="561231"/>
          </a:xfrm>
          <a:prstGeom prst="wedgeRoundRectCallout">
            <a:avLst>
              <a:gd name="adj1" fmla="val -66048"/>
              <a:gd name="adj2" fmla="val -1907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문자 객체 분류 결과인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레이블값에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대응하는 문자를 배열로 저장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30007" y="5229201"/>
            <a:ext cx="1045649" cy="348480"/>
          </a:xfrm>
          <a:prstGeom prst="wedgeRoundRectCallout">
            <a:avLst>
              <a:gd name="adj1" fmla="val 95674"/>
              <a:gd name="adj2" fmla="val -3265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나머지 숫자 객체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514994" y="4942518"/>
            <a:ext cx="1377979" cy="495204"/>
          </a:xfrm>
          <a:prstGeom prst="wedgeRoundRectCallout">
            <a:avLst>
              <a:gd name="adj1" fmla="val -109034"/>
              <a:gd name="adj2" fmla="val -7602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문자 객체 일 땐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배열에서 문자 가져옴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75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최종 완성 프로그램</a:t>
            </a:r>
            <a:endParaRPr lang="ko-KR" altLang="en-US" dirty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18"/>
          <a:stretch/>
        </p:blipFill>
        <p:spPr bwMode="auto">
          <a:xfrm>
            <a:off x="827584" y="658134"/>
            <a:ext cx="6732000" cy="6199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6012160" y="2060848"/>
            <a:ext cx="1710689" cy="316800"/>
          </a:xfrm>
          <a:prstGeom prst="wedgeRoundRectCallout">
            <a:avLst>
              <a:gd name="adj1" fmla="val -65020"/>
              <a:gd name="adj2" fmla="val -8822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en-US" altLang="ko-KR" sz="1500" dirty="0" err="1">
                <a:solidFill>
                  <a:schemeClr val="accent4">
                    <a:lumMod val="50000"/>
                  </a:schemeClr>
                </a:solidFill>
              </a:rPr>
              <a:t>kNN_train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()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함수 추가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203848" y="2564904"/>
            <a:ext cx="1168424" cy="316800"/>
          </a:xfrm>
          <a:prstGeom prst="wedgeRoundRectCallout">
            <a:avLst>
              <a:gd name="adj1" fmla="val -57782"/>
              <a:gd name="adj2" fmla="val 13126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선출 이웃 수 지정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364088" y="3040192"/>
            <a:ext cx="877855" cy="316800"/>
          </a:xfrm>
          <a:prstGeom prst="wedgeRoundRectCallout">
            <a:avLst>
              <a:gd name="adj1" fmla="val 22108"/>
              <a:gd name="adj2" fmla="val 14028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분류 그룹 개수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383075" y="3068960"/>
            <a:ext cx="1285269" cy="316800"/>
          </a:xfrm>
          <a:prstGeom prst="wedgeRoundRectCallout">
            <a:avLst>
              <a:gd name="adj1" fmla="val -53844"/>
              <a:gd name="adj2" fmla="val 13426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한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그룹내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학습 영상 수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606476" y="5007022"/>
            <a:ext cx="1413796" cy="510210"/>
          </a:xfrm>
          <a:prstGeom prst="wedgeRoundRectCallout">
            <a:avLst>
              <a:gd name="adj1" fmla="val -64758"/>
              <a:gd name="adj2" fmla="val -9857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학습완료 데이터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로드하여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SVM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객체 생성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058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최종 완성 프로그램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99592" y="1052736"/>
            <a:ext cx="7272808" cy="5184576"/>
            <a:chOff x="-547428" y="-99392"/>
            <a:chExt cx="6846860" cy="482567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152" b="365"/>
            <a:stretch/>
          </p:blipFill>
          <p:spPr bwMode="auto">
            <a:xfrm>
              <a:off x="-540568" y="-99392"/>
              <a:ext cx="6840000" cy="2152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58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64205"/>
            <a:stretch/>
          </p:blipFill>
          <p:spPr bwMode="auto">
            <a:xfrm>
              <a:off x="-547428" y="1975738"/>
              <a:ext cx="6840000" cy="2750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모서리가 둥근 사각형 설명선 7"/>
          <p:cNvSpPr/>
          <p:nvPr/>
        </p:nvSpPr>
        <p:spPr>
          <a:xfrm>
            <a:off x="5465096" y="2852968"/>
            <a:ext cx="1555176" cy="288000"/>
          </a:xfrm>
          <a:prstGeom prst="wedgeRoundRectCallout">
            <a:avLst>
              <a:gd name="adj1" fmla="val -73112"/>
              <a:gd name="adj2" fmla="val -10024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번호판 후보영상번호 가져옴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25941" y="4323814"/>
            <a:ext cx="1881763" cy="617354"/>
          </a:xfrm>
          <a:prstGeom prst="wedgeRoundRectCallout">
            <a:avLst>
              <a:gd name="adj1" fmla="val 66308"/>
              <a:gd name="adj2" fmla="val 6396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번호판 영상에 숫자영역 빨간색 표시 위해 컬러로 변환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99553" y="5773485"/>
            <a:ext cx="1413796" cy="463827"/>
          </a:xfrm>
          <a:prstGeom prst="wedgeRoundRectCallout">
            <a:avLst>
              <a:gd name="adj1" fmla="val 94102"/>
              <a:gd name="adj2" fmla="val -1625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객체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위치 정렬 위해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0" lvl="2" algn="ctr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x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좌표 순으로 정렬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093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최종 완성 프로그램</a:t>
            </a: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55"/>
          <a:stretch/>
        </p:blipFill>
        <p:spPr bwMode="auto">
          <a:xfrm>
            <a:off x="1043608" y="1268760"/>
            <a:ext cx="6840000" cy="4928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467544" y="1816056"/>
            <a:ext cx="1413796" cy="316800"/>
          </a:xfrm>
          <a:prstGeom prst="wedgeRoundRectCallout">
            <a:avLst>
              <a:gd name="adj1" fmla="val 105555"/>
              <a:gd name="adj2" fmla="val -723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빨간색 사각형 그리기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95536" y="2821157"/>
            <a:ext cx="1413796" cy="463827"/>
          </a:xfrm>
          <a:prstGeom prst="wedgeRoundRectCallout">
            <a:avLst>
              <a:gd name="adj1" fmla="val 91407"/>
              <a:gd name="adj2" fmla="val -6737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검출 객체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7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개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일때만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인식 수행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323528" y="4149080"/>
            <a:ext cx="1168426" cy="348480"/>
          </a:xfrm>
          <a:prstGeom prst="wedgeRoundRectCallout">
            <a:avLst>
              <a:gd name="adj1" fmla="val 112966"/>
              <a:gd name="adj2" fmla="val -2424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marL="0" lvl="2"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번호판 영역 표시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58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실행 결과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최종 완성 프로그램</a:t>
            </a:r>
          </a:p>
        </p:txBody>
      </p:sp>
      <p:pic>
        <p:nvPicPr>
          <p:cNvPr id="68609" name="_x211349056" descr="EMB00003854474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628800"/>
            <a:ext cx="5904657" cy="75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1" name="_x211349376" descr="EMB00003854474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74" y="2636912"/>
            <a:ext cx="4320479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63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2"/>
            <a:r>
              <a:rPr lang="en-US" altLang="ko-KR" dirty="0" err="1"/>
              <a:t>find_coins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12.1.2 </a:t>
            </a:r>
            <a:r>
              <a:rPr lang="ko-KR" altLang="en-US" dirty="0"/>
              <a:t>모든 동전 객체 검출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84784"/>
            <a:ext cx="7848872" cy="5131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4648656" y="1956484"/>
            <a:ext cx="929641" cy="396306"/>
          </a:xfrm>
          <a:prstGeom prst="wedgeRoundRectCallout">
            <a:avLst>
              <a:gd name="adj1" fmla="val -115192"/>
              <a:gd name="adj2" fmla="val 6765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검출 외곽선들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35496" y="4152010"/>
            <a:ext cx="1512168" cy="638255"/>
          </a:xfrm>
          <a:prstGeom prst="wedgeRoundRectCallout">
            <a:avLst>
              <a:gd name="adj1" fmla="val 77466"/>
              <a:gd name="adj2" fmla="val 4401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동전 반지름을 회전사각형 객체의 각도 변수에 저장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3846186" y="5654361"/>
            <a:ext cx="1325467" cy="504056"/>
          </a:xfrm>
          <a:prstGeom prst="wedgeRoundRectCallout">
            <a:avLst>
              <a:gd name="adj1" fmla="val -97051"/>
              <a:gd name="adj2" fmla="val -9434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</a:rPr>
              <a:t>작은 크기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객제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제거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잡음 제거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93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단원 요약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동전 영상에서 전치리 과정으로 </a:t>
            </a:r>
            <a:r>
              <a:rPr lang="ko-KR" altLang="en-US" dirty="0" err="1" smtClean="0"/>
              <a:t>가우시안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블러링은</a:t>
            </a:r>
            <a:r>
              <a:rPr lang="ko-KR" altLang="en-US" dirty="0" smtClean="0"/>
              <a:t> 동전 객체 내부의 문양 등으로 인한 잡음을 제거하기 위함이고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이진화 </a:t>
            </a:r>
            <a:r>
              <a:rPr lang="ko-KR" altLang="en-US" dirty="0" err="1" smtClean="0"/>
              <a:t>수행후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모폴로지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열림연산은</a:t>
            </a:r>
            <a:r>
              <a:rPr lang="ko-KR" altLang="en-US" dirty="0" smtClean="0"/>
              <a:t> 배경 부분의 잡음을 제거하기 위함이다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객체의 검출에 유용한 </a:t>
            </a:r>
            <a:r>
              <a:rPr lang="en-US" altLang="ko-KR" dirty="0" err="1" smtClean="0"/>
              <a:t>OpenCV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함수로 외곽선을 검출해주는 </a:t>
            </a:r>
            <a:r>
              <a:rPr lang="en-US" altLang="ko-KR" dirty="0" smtClean="0"/>
              <a:t>cv::</a:t>
            </a:r>
            <a:r>
              <a:rPr lang="en-US" altLang="ko-KR" dirty="0" err="1" smtClean="0"/>
              <a:t>findContours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함수가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외곽선은 </a:t>
            </a:r>
            <a:r>
              <a:rPr lang="en-US" altLang="ko-KR" dirty="0" smtClean="0"/>
              <a:t>Point </a:t>
            </a:r>
            <a:r>
              <a:rPr lang="ko-KR" altLang="en-US" dirty="0" smtClean="0"/>
              <a:t>객체를 원소로 갖는 벡터들</a:t>
            </a:r>
            <a:r>
              <a:rPr lang="en-US" altLang="ko-KR" dirty="0" smtClean="0"/>
              <a:t>(vector&lt;vector&lt;Point&gt;&gt;)</a:t>
            </a:r>
            <a:r>
              <a:rPr lang="ko-KR" altLang="en-US" dirty="0" smtClean="0"/>
              <a:t>로 반환된다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</a:t>
            </a:r>
            <a:r>
              <a:rPr lang="ko-KR" altLang="en-US" dirty="0" smtClean="0"/>
              <a:t>외곽선의 좌표들로 영역을 계산하는 함수로 </a:t>
            </a:r>
            <a:r>
              <a:rPr lang="en-US" altLang="ko-KR" dirty="0" smtClean="0"/>
              <a:t>cv::</a:t>
            </a:r>
            <a:r>
              <a:rPr lang="en-US" altLang="ko-KR" dirty="0" err="1" smtClean="0"/>
              <a:t>minAreaRect</a:t>
            </a:r>
            <a:r>
              <a:rPr lang="en-US" altLang="ko-KR" dirty="0" smtClean="0"/>
              <a:t>()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cv::</a:t>
            </a:r>
            <a:r>
              <a:rPr lang="en-US" altLang="ko-KR" dirty="0" err="1" smtClean="0"/>
              <a:t>boundingRect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함수가 있다</a:t>
            </a:r>
            <a:r>
              <a:rPr lang="en-US" altLang="ko-KR" dirty="0" smtClean="0"/>
              <a:t>. cv::</a:t>
            </a:r>
            <a:r>
              <a:rPr lang="en-US" altLang="ko-KR" dirty="0" err="1" smtClean="0"/>
              <a:t>minAreaRect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함수는 좌표들을 포함하는 최소 영역을 회전사각형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RotatiedRect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반환하며</a:t>
            </a:r>
            <a:r>
              <a:rPr lang="en-US" altLang="ko-KR" dirty="0" smtClean="0"/>
              <a:t>, cv::</a:t>
            </a:r>
            <a:r>
              <a:rPr lang="en-US" altLang="ko-KR" dirty="0" err="1" smtClean="0"/>
              <a:t>boundingRect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함수는 좌표들을 </a:t>
            </a:r>
            <a:r>
              <a:rPr lang="ko-KR" altLang="en-US" dirty="0" err="1" smtClean="0"/>
              <a:t>포함하는사각형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Rect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반환한다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10</a:t>
            </a:r>
            <a:r>
              <a:rPr lang="ko-KR" altLang="en-US" dirty="0" smtClean="0"/>
              <a:t>원 동전과 </a:t>
            </a:r>
            <a:r>
              <a:rPr lang="en-US" altLang="ko-KR" dirty="0" smtClean="0"/>
              <a:t>50</a:t>
            </a:r>
            <a:r>
              <a:rPr lang="ko-KR" altLang="en-US" dirty="0" smtClean="0"/>
              <a:t>원 이상의 동전을 구분하기 위해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동전의 반지름과 함께 색상 히스토그램의 </a:t>
            </a:r>
            <a:r>
              <a:rPr lang="ko-KR" altLang="en-US" dirty="0" err="1" smtClean="0"/>
              <a:t>유사도를</a:t>
            </a:r>
            <a:r>
              <a:rPr lang="ko-KR" altLang="en-US" dirty="0" smtClean="0"/>
              <a:t> 이용한다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SVM(Support Vector Machine)</a:t>
            </a:r>
            <a:r>
              <a:rPr lang="ko-KR" altLang="en-US" dirty="0" smtClean="0"/>
              <a:t>은 데이터들을 분리하는 분리 경계면 중에서 각 분류데이터들과의 거리</a:t>
            </a:r>
            <a:r>
              <a:rPr lang="en-US" altLang="ko-KR" dirty="0" smtClean="0"/>
              <a:t>(margin)</a:t>
            </a:r>
            <a:r>
              <a:rPr lang="ko-KR" altLang="en-US" dirty="0" smtClean="0"/>
              <a:t>가 가장 먼 분리 </a:t>
            </a:r>
            <a:r>
              <a:rPr lang="ko-KR" altLang="en-US" dirty="0" err="1" smtClean="0"/>
              <a:t>경계면을</a:t>
            </a:r>
            <a:r>
              <a:rPr lang="ko-KR" altLang="en-US" dirty="0" smtClean="0"/>
              <a:t> 찾아냄으로써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데이터를 </a:t>
            </a:r>
            <a:r>
              <a:rPr lang="ko-KR" altLang="en-US" dirty="0" err="1" smtClean="0"/>
              <a:t>분리하는방법이다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928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단원 요약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OpenCV</a:t>
            </a:r>
            <a:r>
              <a:rPr lang="en-US" altLang="ko-KR" dirty="0"/>
              <a:t> 2.x</a:t>
            </a:r>
            <a:r>
              <a:rPr lang="ko-KR" altLang="en-US" dirty="0"/>
              <a:t>에서 </a:t>
            </a:r>
            <a:r>
              <a:rPr lang="en-US" altLang="ko-KR" dirty="0" err="1"/>
              <a:t>CvSVM</a:t>
            </a:r>
            <a:r>
              <a:rPr lang="en-US" altLang="ko-KR" dirty="0"/>
              <a:t> </a:t>
            </a:r>
            <a:r>
              <a:rPr lang="ko-KR" altLang="en-US" dirty="0"/>
              <a:t>클래스로 사용하던 방식에서 </a:t>
            </a:r>
            <a:r>
              <a:rPr lang="en-US" altLang="ko-KR" dirty="0"/>
              <a:t>3.x </a:t>
            </a:r>
            <a:r>
              <a:rPr lang="ko-KR" altLang="en-US" dirty="0"/>
              <a:t>버전에서는 </a:t>
            </a:r>
            <a:r>
              <a:rPr lang="en-US" altLang="ko-KR" dirty="0" err="1"/>
              <a:t>StatModel</a:t>
            </a:r>
            <a:r>
              <a:rPr lang="en-US" altLang="ko-KR" dirty="0"/>
              <a:t> </a:t>
            </a:r>
            <a:r>
              <a:rPr lang="ko-KR" altLang="en-US" dirty="0" smtClean="0"/>
              <a:t>클래스를 </a:t>
            </a:r>
            <a:r>
              <a:rPr lang="ko-KR" altLang="en-US" dirty="0"/>
              <a:t>상속받은 </a:t>
            </a:r>
            <a:r>
              <a:rPr lang="en-US" altLang="ko-KR" dirty="0"/>
              <a:t>SVM </a:t>
            </a:r>
            <a:r>
              <a:rPr lang="ko-KR" altLang="en-US" dirty="0" err="1"/>
              <a:t>클래스을</a:t>
            </a:r>
            <a:r>
              <a:rPr lang="ko-KR" altLang="en-US" dirty="0"/>
              <a:t> 사용한다</a:t>
            </a:r>
            <a:r>
              <a:rPr lang="en-US" altLang="ko-KR" dirty="0"/>
              <a:t>. </a:t>
            </a:r>
            <a:r>
              <a:rPr lang="ko-KR" altLang="en-US" dirty="0"/>
              <a:t>이 클래스들은 </a:t>
            </a:r>
            <a:r>
              <a:rPr lang="en-US" altLang="ko-KR" dirty="0"/>
              <a:t>ml </a:t>
            </a:r>
            <a:r>
              <a:rPr lang="ko-KR" altLang="en-US" dirty="0"/>
              <a:t>라이브러리에 있어 </a:t>
            </a:r>
            <a:r>
              <a:rPr lang="en-US" altLang="ko-KR" dirty="0"/>
              <a:t>ml </a:t>
            </a:r>
            <a:r>
              <a:rPr lang="ko-KR" altLang="en-US" dirty="0" smtClean="0"/>
              <a:t>네임스페이스를 </a:t>
            </a:r>
            <a:r>
              <a:rPr lang="ko-KR" altLang="en-US" dirty="0"/>
              <a:t>반드시 포함해야 하며</a:t>
            </a:r>
            <a:r>
              <a:rPr lang="en-US" altLang="ko-KR" dirty="0"/>
              <a:t>,, </a:t>
            </a:r>
            <a:r>
              <a:rPr lang="en-US" altLang="ko-KR" dirty="0" err="1"/>
              <a:t>Ptr</a:t>
            </a:r>
            <a:r>
              <a:rPr lang="en-US" altLang="ko-KR" dirty="0"/>
              <a:t> </a:t>
            </a:r>
            <a:r>
              <a:rPr lang="ko-KR" altLang="en-US" dirty="0"/>
              <a:t>클래스를 사용해서 선언하고 포인터 접근 </a:t>
            </a:r>
            <a:r>
              <a:rPr lang="ko-KR" altLang="en-US" dirty="0" smtClean="0"/>
              <a:t>방식으로 </a:t>
            </a:r>
            <a:r>
              <a:rPr lang="ko-KR" altLang="en-US" dirty="0"/>
              <a:t>객체를 사용해야 한다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번호판 </a:t>
            </a:r>
            <a:r>
              <a:rPr lang="ko-KR" altLang="en-US" dirty="0"/>
              <a:t>영상 검출을 위한 전처리 과정은 수직방향 </a:t>
            </a:r>
            <a:r>
              <a:rPr lang="ko-KR" altLang="en-US" dirty="0" err="1"/>
              <a:t>소벨</a:t>
            </a:r>
            <a:r>
              <a:rPr lang="ko-KR" altLang="en-US" dirty="0"/>
              <a:t> 에지를 검출하여</a:t>
            </a:r>
            <a:r>
              <a:rPr lang="en-US" altLang="ko-KR" dirty="0"/>
              <a:t>, </a:t>
            </a:r>
            <a:r>
              <a:rPr lang="ko-KR" altLang="en-US" dirty="0" err="1"/>
              <a:t>모폴로지</a:t>
            </a:r>
            <a:r>
              <a:rPr lang="ko-KR" altLang="en-US" dirty="0"/>
              <a:t> </a:t>
            </a:r>
            <a:r>
              <a:rPr lang="ko-KR" altLang="en-US" dirty="0" err="1" smtClean="0"/>
              <a:t>닫힘연산을</a:t>
            </a:r>
            <a:r>
              <a:rPr lang="ko-KR" altLang="en-US" dirty="0" smtClean="0"/>
              <a:t> </a:t>
            </a:r>
            <a:r>
              <a:rPr lang="ko-KR" altLang="en-US" dirty="0"/>
              <a:t>수행한다</a:t>
            </a:r>
            <a:r>
              <a:rPr lang="en-US" altLang="ko-KR" dirty="0"/>
              <a:t>. </a:t>
            </a:r>
            <a:r>
              <a:rPr lang="ko-KR" altLang="en-US" dirty="0" err="1"/>
              <a:t>모폴로지</a:t>
            </a:r>
            <a:r>
              <a:rPr lang="ko-KR" altLang="en-US" dirty="0"/>
              <a:t> 연산 마스크는 번호판과 비슷한 형태를 갖게 </a:t>
            </a:r>
            <a:r>
              <a:rPr lang="en-US" altLang="ko-KR" dirty="0"/>
              <a:t>5</a:t>
            </a:r>
            <a:r>
              <a:rPr lang="ko-KR" altLang="en-US" dirty="0"/>
              <a:t>행</a:t>
            </a:r>
            <a:r>
              <a:rPr lang="en-US" altLang="ko-KR" dirty="0"/>
              <a:t>, </a:t>
            </a:r>
            <a:r>
              <a:rPr lang="en-US" altLang="ko-KR" dirty="0" smtClean="0"/>
              <a:t>15</a:t>
            </a:r>
            <a:r>
              <a:rPr lang="ko-KR" altLang="en-US" dirty="0"/>
              <a:t>열로 </a:t>
            </a:r>
            <a:r>
              <a:rPr lang="ko-KR" altLang="en-US" dirty="0" smtClean="0"/>
              <a:t>구성한다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번호판 </a:t>
            </a:r>
            <a:r>
              <a:rPr lang="ko-KR" altLang="en-US" dirty="0"/>
              <a:t>후보 영역을 개선은 컬러 영상을 사용하며</a:t>
            </a:r>
            <a:r>
              <a:rPr lang="en-US" altLang="ko-KR" dirty="0"/>
              <a:t>, cv::</a:t>
            </a:r>
            <a:r>
              <a:rPr lang="en-US" altLang="ko-KR" dirty="0" err="1"/>
              <a:t>floodFill</a:t>
            </a:r>
            <a:r>
              <a:rPr lang="en-US" altLang="ko-KR" dirty="0"/>
              <a:t>() </a:t>
            </a:r>
            <a:r>
              <a:rPr lang="ko-KR" altLang="en-US" dirty="0"/>
              <a:t>함수로 지정한 </a:t>
            </a:r>
            <a:r>
              <a:rPr lang="ko-KR" altLang="en-US" dirty="0" smtClean="0"/>
              <a:t>좌표의 </a:t>
            </a:r>
            <a:r>
              <a:rPr lang="ko-KR" altLang="en-US" dirty="0"/>
              <a:t>색상과 유사한 색상들을 채워서 후보 영역에서 유사한 색상들을 하나로 묶는다</a:t>
            </a:r>
            <a:r>
              <a:rPr lang="en-US" altLang="ko-KR" dirty="0"/>
              <a:t>. </a:t>
            </a:r>
            <a:r>
              <a:rPr lang="ko-KR" altLang="en-US" dirty="0" smtClean="0"/>
              <a:t>또한 </a:t>
            </a:r>
            <a:r>
              <a:rPr lang="ko-KR" altLang="en-US" dirty="0"/>
              <a:t>채움을 여러 번 수행해서 누적함으로써 후보 영상의 유사한 색상들을 최대한 </a:t>
            </a:r>
            <a:r>
              <a:rPr lang="ko-KR" altLang="en-US" dirty="0" smtClean="0"/>
              <a:t>채운다</a:t>
            </a:r>
            <a:r>
              <a:rPr lang="en-US" altLang="ko-KR" dirty="0"/>
              <a:t>.</a:t>
            </a:r>
          </a:p>
          <a:p>
            <a:r>
              <a:rPr lang="en-US" altLang="ko-KR" dirty="0" err="1" smtClean="0"/>
              <a:t>kNN</a:t>
            </a:r>
            <a:r>
              <a:rPr lang="en-US" altLang="ko-KR" dirty="0" smtClean="0"/>
              <a:t> </a:t>
            </a:r>
            <a:r>
              <a:rPr lang="ko-KR" altLang="en-US" dirty="0"/>
              <a:t>클래스나 </a:t>
            </a:r>
            <a:r>
              <a:rPr lang="en-US" altLang="ko-KR" dirty="0"/>
              <a:t>SVM </a:t>
            </a:r>
            <a:r>
              <a:rPr lang="ko-KR" altLang="en-US" dirty="0"/>
              <a:t>클래스는 </a:t>
            </a:r>
            <a:r>
              <a:rPr lang="en-US" altLang="ko-KR" dirty="0" err="1"/>
              <a:t>StatModel</a:t>
            </a:r>
            <a:r>
              <a:rPr lang="en-US" altLang="ko-KR" dirty="0"/>
              <a:t> </a:t>
            </a:r>
            <a:r>
              <a:rPr lang="ko-KR" altLang="en-US" dirty="0"/>
              <a:t>클래스에서 상속된 클래스이기 </a:t>
            </a:r>
            <a:r>
              <a:rPr lang="ko-KR" altLang="en-US" dirty="0" smtClean="0"/>
              <a:t>때문에 </a:t>
            </a:r>
            <a:r>
              <a:rPr lang="ko-KR" altLang="en-US" dirty="0"/>
              <a:t>학습된 데이터의 </a:t>
            </a:r>
            <a:r>
              <a:rPr lang="en-US" altLang="ko-KR" dirty="0" err="1"/>
              <a:t>StatModel</a:t>
            </a:r>
            <a:r>
              <a:rPr lang="en-US" altLang="ko-KR" dirty="0"/>
              <a:t>::save( ) </a:t>
            </a:r>
            <a:r>
              <a:rPr lang="ko-KR" altLang="en-US" dirty="0"/>
              <a:t>함수로 </a:t>
            </a:r>
            <a:r>
              <a:rPr lang="en-US" altLang="ko-KR" dirty="0"/>
              <a:t>xml </a:t>
            </a:r>
            <a:r>
              <a:rPr lang="ko-KR" altLang="en-US" dirty="0"/>
              <a:t>파일로 저장할 수 있으며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StatModel</a:t>
            </a:r>
            <a:r>
              <a:rPr lang="en-US" altLang="ko-KR" dirty="0"/>
              <a:t>::load() </a:t>
            </a:r>
            <a:r>
              <a:rPr lang="ko-KR" altLang="en-US" dirty="0"/>
              <a:t>함수로 저장된 </a:t>
            </a:r>
            <a:r>
              <a:rPr lang="en-US" altLang="ko-KR" dirty="0"/>
              <a:t>xml </a:t>
            </a:r>
            <a:r>
              <a:rPr lang="ko-KR" altLang="en-US" dirty="0"/>
              <a:t>파일을 </a:t>
            </a:r>
            <a:r>
              <a:rPr lang="ko-KR" altLang="en-US" dirty="0" err="1"/>
              <a:t>로드해서</a:t>
            </a:r>
            <a:r>
              <a:rPr lang="ko-KR" altLang="en-US" dirty="0"/>
              <a:t> 객체를 생성할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157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회전 사각형</a:t>
            </a:r>
            <a:r>
              <a:rPr lang="en-US" altLang="ko-KR" dirty="0" smtClean="0"/>
              <a:t> - </a:t>
            </a:r>
            <a:r>
              <a:rPr lang="ko-KR" altLang="en-US" dirty="0" smtClean="0"/>
              <a:t>크기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중심점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각도</a:t>
            </a:r>
            <a:r>
              <a:rPr lang="en-US" altLang="ko-KR" dirty="0" smtClean="0"/>
              <a:t>, 4</a:t>
            </a:r>
            <a:r>
              <a:rPr lang="ko-KR" altLang="en-US" dirty="0" smtClean="0"/>
              <a:t>개 모서리 좌표</a:t>
            </a:r>
            <a:endParaRPr lang="en-US" altLang="ko-KR" dirty="0" smtClean="0"/>
          </a:p>
          <a:p>
            <a:pPr lvl="4"/>
            <a:endParaRPr lang="en-US" altLang="ko-KR" dirty="0"/>
          </a:p>
          <a:p>
            <a:r>
              <a:rPr lang="ko-KR" altLang="en-US" dirty="0" smtClean="0"/>
              <a:t>검출 사각형의 </a:t>
            </a:r>
            <a:r>
              <a:rPr lang="en-US" altLang="ko-KR" dirty="0"/>
              <a:t>4</a:t>
            </a:r>
            <a:r>
              <a:rPr lang="ko-KR" altLang="en-US" dirty="0"/>
              <a:t>개 모서리 </a:t>
            </a:r>
            <a:r>
              <a:rPr lang="ko-KR" altLang="en-US" dirty="0" smtClean="0"/>
              <a:t>좌표 이용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회전사각형 그리기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동전객체 </a:t>
            </a:r>
            <a:r>
              <a:rPr lang="ko-KR" altLang="en-US" dirty="0"/>
              <a:t>반지름 계산</a:t>
            </a:r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12.1.2 </a:t>
            </a:r>
            <a:r>
              <a:rPr lang="ko-KR" altLang="en-US" dirty="0"/>
              <a:t>모든 동전 객체 검출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789" y="2976163"/>
            <a:ext cx="4617715" cy="3793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6670196" y="2474232"/>
            <a:ext cx="1204970" cy="378705"/>
          </a:xfrm>
          <a:prstGeom prst="wedgeRoundRectCallout">
            <a:avLst>
              <a:gd name="adj1" fmla="val 66362"/>
              <a:gd name="adj2" fmla="val 22372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검출된 회전사각형</a:t>
            </a:r>
            <a:endParaRPr lang="ko-KR" altLang="en-US" sz="15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55"/>
          <a:stretch/>
        </p:blipFill>
        <p:spPr bwMode="auto">
          <a:xfrm>
            <a:off x="971600" y="4240012"/>
            <a:ext cx="2736304" cy="936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모서리가 둥근 사각형 설명선 7"/>
          <p:cNvSpPr/>
          <p:nvPr/>
        </p:nvSpPr>
        <p:spPr>
          <a:xfrm>
            <a:off x="1835696" y="5445224"/>
            <a:ext cx="1512168" cy="638255"/>
          </a:xfrm>
          <a:prstGeom prst="wedgeRoundRectCallout">
            <a:avLst>
              <a:gd name="adj1" fmla="val -74968"/>
              <a:gd name="adj2" fmla="val -12910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동전 반지름을 회전사각형 객체의 각도 변수에 저장</a:t>
            </a:r>
            <a:endParaRPr lang="en-US" altLang="ko-KR" sz="1500" baseline="-250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00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11603</TotalTime>
  <Words>2706</Words>
  <Application>Microsoft Office PowerPoint</Application>
  <PresentationFormat>화면 슬라이드 쇼(4:3)</PresentationFormat>
  <Paragraphs>517</Paragraphs>
  <Slides>81</Slides>
  <Notes>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81</vt:i4>
      </vt:variant>
    </vt:vector>
  </HeadingPairs>
  <TitlesOfParts>
    <vt:vector size="82" baseType="lpstr">
      <vt:lpstr>가을</vt:lpstr>
      <vt:lpstr>CHAPTER 12 영상 처리 응용 사례 II</vt:lpstr>
      <vt:lpstr>contents</vt:lpstr>
      <vt:lpstr>12.1 동전 인식 프로그램</vt:lpstr>
      <vt:lpstr>12.1 동전 인식 프로그램</vt:lpstr>
      <vt:lpstr>12.1.1 동전 영상 캡쳐 및 전처리</vt:lpstr>
      <vt:lpstr>12.1.1 동전 영상 캡쳐 및 전처리</vt:lpstr>
      <vt:lpstr>12.1.2 모든 동전 객체 검출</vt:lpstr>
      <vt:lpstr>12.1.2 모든 동전 객체 검출</vt:lpstr>
      <vt:lpstr>12.1.2 모든 동전 객체 검출</vt:lpstr>
      <vt:lpstr>12.1.2 모든 동전 객체 검출</vt:lpstr>
      <vt:lpstr>12.1.2 모든 동전 객체 검출</vt:lpstr>
      <vt:lpstr>12.1.2 모든 동전 객체 검출</vt:lpstr>
      <vt:lpstr>12.1.3 개별 동전 영상 생성</vt:lpstr>
      <vt:lpstr>12.1.3 개별 동전 영상 생성</vt:lpstr>
      <vt:lpstr>12.1.4 색상 히스토그램 계산</vt:lpstr>
      <vt:lpstr>12.1.4 색상 히스토그램 계산</vt:lpstr>
      <vt:lpstr>12.1.4 색상 히스토그램 계산</vt:lpstr>
      <vt:lpstr>12.1.4 색상 히스토그램 계산 – 중간 완성 프로그램</vt:lpstr>
      <vt:lpstr>12.1.4 색상 히스토그램 계산 – 중간 완성 프로그램</vt:lpstr>
      <vt:lpstr>12.1.4 색상 히스토그램 계산 – 중간 완성 프로그램</vt:lpstr>
      <vt:lpstr>12.1.5 동전 그룹 분류</vt:lpstr>
      <vt:lpstr>12.1.5 동전 그룹 분류</vt:lpstr>
      <vt:lpstr>12.1.5 동전 그룹 분류</vt:lpstr>
      <vt:lpstr>12.1.6 개별 동전 종류 결정</vt:lpstr>
      <vt:lpstr>12.1.6 개별 동전 종류 결정</vt:lpstr>
      <vt:lpstr>12.1.7 모든 동전 금액 계산 및 출력</vt:lpstr>
      <vt:lpstr>12.1.7 모든 동전 금액 계산 및 출력</vt:lpstr>
      <vt:lpstr>12.1.8 최종 동전 계산 프로그램</vt:lpstr>
      <vt:lpstr>12.1.8 최종 동전 계산 프로그램</vt:lpstr>
      <vt:lpstr>12.1.8 최종 동전 계산 프로그램</vt:lpstr>
      <vt:lpstr>12.2 SVM을 이용한 차량 번호 검출 프로그램</vt:lpstr>
      <vt:lpstr>12.2 SVM을 이용한 차량 번호 검출 프로그램</vt:lpstr>
      <vt:lpstr>12.2.1 SVM의 개념</vt:lpstr>
      <vt:lpstr>12.2.2 번호판 검출 프로그램 전체 처리 과정</vt:lpstr>
      <vt:lpstr>12.2.3 번호판 영상 학습</vt:lpstr>
      <vt:lpstr>12.2.3 번호판 영상 학습 – 직접 학습 데이터 만들기</vt:lpstr>
      <vt:lpstr>12.2.3 번호판 영상 학습</vt:lpstr>
      <vt:lpstr>2) 번호판 영상 학습</vt:lpstr>
      <vt:lpstr>2) 번호판 영상 학습</vt:lpstr>
      <vt:lpstr>2) 번호판 영상 학습</vt:lpstr>
      <vt:lpstr>2) 번호판 영상 학습</vt:lpstr>
      <vt:lpstr>2) 번호판 영상 학습</vt:lpstr>
      <vt:lpstr>12.2.4 번호판 후보영역 검색</vt:lpstr>
      <vt:lpstr>12.2.4 번호판 후보영역 검색</vt:lpstr>
      <vt:lpstr>12.2.4 번호판 후보영역 검색</vt:lpstr>
      <vt:lpstr>12.2.4 번호판 후보영역 검색 – 중간 완성 예제</vt:lpstr>
      <vt:lpstr>12.2.4 번호판 후보영역 검색 – 중간 완성 예제</vt:lpstr>
      <vt:lpstr>12.2.4 번호판 후보영역 검색 – 중간 완성 예제</vt:lpstr>
      <vt:lpstr>12.2.5 번호판 후보영역 영상 생성</vt:lpstr>
      <vt:lpstr>12.2.5 번호판 후보영역 영상 생성</vt:lpstr>
      <vt:lpstr>12.2.5 번호판 후보영역 영상 생성</vt:lpstr>
      <vt:lpstr>12.2.5 번호판 후보영역 영상 생성</vt:lpstr>
      <vt:lpstr>12.2.5 번호판 후보영역 영상 생성</vt:lpstr>
      <vt:lpstr>12.2.5 번호판 후보영역 영상 생성</vt:lpstr>
      <vt:lpstr>12.2.5 번호판 후보영역 영상 생성</vt:lpstr>
      <vt:lpstr>12.2.5 번호판 후보영역 영상 생성</vt:lpstr>
      <vt:lpstr>12.2.5 번호판 후보영역 영상 생성</vt:lpstr>
      <vt:lpstr>12.2.6 후보 영상의 번호판 반별</vt:lpstr>
      <vt:lpstr>12.2.6 후보 영상의 번호판 반별</vt:lpstr>
      <vt:lpstr>12.2.6 후보 영상의 번호판 반별 – 최종 완성 프로그램</vt:lpstr>
      <vt:lpstr>12.2.6 후보 영상의 번호판 반별 – 최종 완성 프로그램</vt:lpstr>
      <vt:lpstr>12.2.6 후보 영상의 번호판 반별 – 최종 완성 프로그램</vt:lpstr>
      <vt:lpstr>12.3 k-NN을 이용한 차량 번호 인식</vt:lpstr>
      <vt:lpstr>12.3.1 번호판 문자 인식 프로그램 전체 처리 과정</vt:lpstr>
      <vt:lpstr>12.3.2 숫자 및 문자 영상의 학습</vt:lpstr>
      <vt:lpstr>12.3.2 숫자 및 문자 영상의 학습</vt:lpstr>
      <vt:lpstr>12.3.2 숫자 및 문자 영상의 학습</vt:lpstr>
      <vt:lpstr>12.3.2 번호판 영상 전처리</vt:lpstr>
      <vt:lpstr>12.3.2 번호판 영상 전처리</vt:lpstr>
      <vt:lpstr>12.3.3 숫자 및 문자 객체 검색</vt:lpstr>
      <vt:lpstr>12.3.3 숫자 및 문자 객체 검색</vt:lpstr>
      <vt:lpstr>12.3.4 검출 객체 위치 정렬 및 개별 숫자(문자) 영상 생성</vt:lpstr>
      <vt:lpstr>12.3.4 검출 객체 위치 정렬 및 개별 숫자(문자) 영상 생성</vt:lpstr>
      <vt:lpstr>12.3.5 검출 객체 영상의 숫자 및 문자 인식</vt:lpstr>
      <vt:lpstr>12.3.5 검출 객체 영상의 숫자 및 문자 인식</vt:lpstr>
      <vt:lpstr>최종 완성 프로그램</vt:lpstr>
      <vt:lpstr>최종 완성 프로그램</vt:lpstr>
      <vt:lpstr>최종 완성 프로그램</vt:lpstr>
      <vt:lpstr>최종 완성 프로그램</vt:lpstr>
      <vt:lpstr>단원 요약</vt:lpstr>
      <vt:lpstr>단원 요약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bae22</dc:creator>
  <cp:lastModifiedBy>bae22</cp:lastModifiedBy>
  <cp:revision>3044</cp:revision>
  <dcterms:created xsi:type="dcterms:W3CDTF">2017-02-21T08:17:22Z</dcterms:created>
  <dcterms:modified xsi:type="dcterms:W3CDTF">2017-03-09T04:10:37Z</dcterms:modified>
</cp:coreProperties>
</file>